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4" r:id="rId4"/>
    <p:sldId id="257"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01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13" autoAdjust="0"/>
    <p:restoredTop sz="94660"/>
  </p:normalViewPr>
  <p:slideViewPr>
    <p:cSldViewPr snapToGrid="0">
      <p:cViewPr varScale="1">
        <p:scale>
          <a:sx n="103" d="100"/>
          <a:sy n="103" d="100"/>
        </p:scale>
        <p:origin x="48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n, Greg-G" userId="bc6efaa8-a10d-4526-b91c-d3b15a54454e" providerId="ADAL" clId="{599F6B21-D76C-4A75-8EFB-17DB9E3E31E0}"/>
    <pc:docChg chg="custSel modSld">
      <pc:chgData name="Dunn, Greg-G" userId="bc6efaa8-a10d-4526-b91c-d3b15a54454e" providerId="ADAL" clId="{599F6B21-D76C-4A75-8EFB-17DB9E3E31E0}" dt="2024-02-08T01:16:17.735" v="199" actId="20577"/>
      <pc:docMkLst>
        <pc:docMk/>
      </pc:docMkLst>
      <pc:sldChg chg="modSp mod">
        <pc:chgData name="Dunn, Greg-G" userId="bc6efaa8-a10d-4526-b91c-d3b15a54454e" providerId="ADAL" clId="{599F6B21-D76C-4A75-8EFB-17DB9E3E31E0}" dt="2024-02-08T01:16:17.735" v="199" actId="20577"/>
        <pc:sldMkLst>
          <pc:docMk/>
          <pc:sldMk cId="2321245222" sldId="274"/>
        </pc:sldMkLst>
        <pc:spChg chg="mod">
          <ac:chgData name="Dunn, Greg-G" userId="bc6efaa8-a10d-4526-b91c-d3b15a54454e" providerId="ADAL" clId="{599F6B21-D76C-4A75-8EFB-17DB9E3E31E0}" dt="2024-02-08T01:16:17.735" v="199" actId="20577"/>
          <ac:spMkLst>
            <pc:docMk/>
            <pc:sldMk cId="2321245222" sldId="274"/>
            <ac:spMk id="4" creationId="{0C5AE10F-62C8-4D7D-91DA-8FD15A9DF383}"/>
          </ac:spMkLst>
        </pc:spChg>
      </pc:sldChg>
      <pc:sldChg chg="modSp mod">
        <pc:chgData name="Dunn, Greg-G" userId="bc6efaa8-a10d-4526-b91c-d3b15a54454e" providerId="ADAL" clId="{599F6B21-D76C-4A75-8EFB-17DB9E3E31E0}" dt="2024-02-08T01:12:55.800" v="31" actId="20577"/>
        <pc:sldMkLst>
          <pc:docMk/>
          <pc:sldMk cId="2640666296" sldId="276"/>
        </pc:sldMkLst>
        <pc:spChg chg="mod">
          <ac:chgData name="Dunn, Greg-G" userId="bc6efaa8-a10d-4526-b91c-d3b15a54454e" providerId="ADAL" clId="{599F6B21-D76C-4A75-8EFB-17DB9E3E31E0}" dt="2024-02-08T01:12:55.800" v="31" actId="20577"/>
          <ac:spMkLst>
            <pc:docMk/>
            <pc:sldMk cId="2640666296" sldId="276"/>
            <ac:spMk id="17" creationId="{1984FC7E-483F-6405-46C8-0AEFB75E0D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A91395-86F8-48C0-BA35-11200EA2B5A5}" type="datetimeFigureOut">
              <a:rPr lang="en-AU" smtClean="0"/>
              <a:t>22/4/2024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329426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A91395-86F8-48C0-BA35-11200EA2B5A5}" type="datetimeFigureOut">
              <a:rPr lang="en-AU" smtClean="0"/>
              <a:t>22/4/2024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411038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A91395-86F8-48C0-BA35-11200EA2B5A5}" type="datetimeFigureOut">
              <a:rPr lang="en-AU" smtClean="0"/>
              <a:t>22/4/2024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236901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A91395-86F8-48C0-BA35-11200EA2B5A5}" type="datetimeFigureOut">
              <a:rPr lang="en-AU" smtClean="0"/>
              <a:t>22/4/2024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108416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A91395-86F8-48C0-BA35-11200EA2B5A5}" type="datetimeFigureOut">
              <a:rPr lang="en-AU" smtClean="0"/>
              <a:t>22/4/2024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1372151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A91395-86F8-48C0-BA35-11200EA2B5A5}" type="datetimeFigureOut">
              <a:rPr lang="en-AU" smtClean="0"/>
              <a:t>22/4/2024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101626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A91395-86F8-48C0-BA35-11200EA2B5A5}" type="datetimeFigureOut">
              <a:rPr lang="en-AU" smtClean="0"/>
              <a:t>22/4/2024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716509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A91395-86F8-48C0-BA35-11200EA2B5A5}" type="datetimeFigureOut">
              <a:rPr lang="en-AU" smtClean="0"/>
              <a:t>22/4/2024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347338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91395-86F8-48C0-BA35-11200EA2B5A5}" type="datetimeFigureOut">
              <a:rPr lang="en-AU" smtClean="0"/>
              <a:t>22/4/2024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51854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BEA91395-86F8-48C0-BA35-11200EA2B5A5}" type="datetimeFigureOut">
              <a:rPr lang="en-AU" smtClean="0"/>
              <a:t>22/4/2024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171222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BEA91395-86F8-48C0-BA35-11200EA2B5A5}" type="datetimeFigureOut">
              <a:rPr lang="en-AU" smtClean="0"/>
              <a:t>22/4/2024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3905183-4444-4F6B-AC8A-1EC3B51D6C54}" type="slidenum">
              <a:rPr lang="en-AU" smtClean="0"/>
              <a:t>‹#›</a:t>
            </a:fld>
            <a:endParaRPr lang="en-AU"/>
          </a:p>
        </p:txBody>
      </p:sp>
    </p:spTree>
    <p:extLst>
      <p:ext uri="{BB962C8B-B14F-4D97-AF65-F5344CB8AC3E}">
        <p14:creationId xmlns:p14="http://schemas.microsoft.com/office/powerpoint/2010/main" val="3128295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EA91395-86F8-48C0-BA35-11200EA2B5A5}" type="datetimeFigureOut">
              <a:rPr lang="en-AU" smtClean="0"/>
              <a:t>22/4/2024</a:t>
            </a:fld>
            <a:endParaRPr lang="en-AU"/>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3905183-4444-4F6B-AC8A-1EC3B51D6C54}" type="slidenum">
              <a:rPr lang="en-AU" smtClean="0"/>
              <a:t>‹#›</a:t>
            </a:fld>
            <a:endParaRPr lang="en-AU"/>
          </a:p>
        </p:txBody>
      </p:sp>
      <p:sp>
        <p:nvSpPr>
          <p:cNvPr id="7" name="MSIPCMContentMarking" descr="{&quot;HashCode&quot;:1160205562,&quot;Placement&quot;:&quot;Footer&quot;,&quot;Top&quot;:823.909363,&quot;Left&quot;:0.0,&quot;SlideWidth&quot;:595,&quot;SlideHeight&quot;:841}">
            <a:extLst>
              <a:ext uri="{FF2B5EF4-FFF2-40B4-BE49-F238E27FC236}">
                <a16:creationId xmlns:a16="http://schemas.microsoft.com/office/drawing/2014/main" id="{9075AFEE-55DE-3325-4049-59A9753443CF}"/>
              </a:ext>
            </a:extLst>
          </p:cNvPr>
          <p:cNvSpPr txBox="1"/>
          <p:nvPr userDrawn="1"/>
        </p:nvSpPr>
        <p:spPr>
          <a:xfrm>
            <a:off x="0" y="10463649"/>
            <a:ext cx="963011" cy="228163"/>
          </a:xfrm>
          <a:prstGeom prst="rect">
            <a:avLst/>
          </a:prstGeom>
          <a:noFill/>
        </p:spPr>
        <p:txBody>
          <a:bodyPr vert="horz" wrap="square" lIns="0" tIns="0" rIns="0" bIns="0" rtlCol="0" anchor="ctr" anchorCtr="1">
            <a:spAutoFit/>
          </a:bodyPr>
          <a:lstStyle/>
          <a:p>
            <a:pPr algn="l">
              <a:spcBef>
                <a:spcPts val="0"/>
              </a:spcBef>
              <a:spcAft>
                <a:spcPts val="0"/>
              </a:spcAft>
            </a:pPr>
            <a:r>
              <a:rPr lang="en-AU" sz="800">
                <a:solidFill>
                  <a:srgbClr val="000000"/>
                </a:solidFill>
                <a:latin typeface="Calibri" panose="020F0502020204030204" pitchFamily="34" charset="0"/>
              </a:rPr>
              <a:t>[AIA – INTERNAL]</a:t>
            </a:r>
          </a:p>
        </p:txBody>
      </p:sp>
    </p:spTree>
    <p:extLst>
      <p:ext uri="{BB962C8B-B14F-4D97-AF65-F5344CB8AC3E}">
        <p14:creationId xmlns:p14="http://schemas.microsoft.com/office/powerpoint/2010/main" val="2185554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www.instagram.com/briarshockey" TargetMode="External"/><Relationship Id="rId4" Type="http://schemas.openxmlformats.org/officeDocument/2006/relationships/hyperlink" Target="http://www.nahockey.org.au/"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seha.com.au/home/" TargetMode="External"/><Relationship Id="rId3" Type="http://schemas.microsoft.com/office/2007/relationships/hdphoto" Target="../media/hdphoto1.wdp"/><Relationship Id="rId7" Type="http://schemas.openxmlformats.org/officeDocument/2006/relationships/hyperlink" Target="mailto:juniorsecretary@briarshockey.com.au"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mailto:umpires@briarshockey.com.au" TargetMode="External"/><Relationship Id="rId5" Type="http://schemas.openxmlformats.org/officeDocument/2006/relationships/hyperlink" Target="https://www.revolutionise.com.au/briarshockey/uniforms" TargetMode="External"/><Relationship Id="rId4" Type="http://schemas.openxmlformats.org/officeDocument/2006/relationships/hyperlink" Target="https://www.revolutionise.com.au/briarshockey/registration/" TargetMode="Externa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AC0A98-8BC9-423E-B3F5-9B6030D6F8DD}"/>
              </a:ext>
            </a:extLst>
          </p:cNvPr>
          <p:cNvSpPr/>
          <p:nvPr/>
        </p:nvSpPr>
        <p:spPr>
          <a:xfrm>
            <a:off x="361743" y="1903150"/>
            <a:ext cx="6942699" cy="1323439"/>
          </a:xfrm>
          <a:prstGeom prst="rect">
            <a:avLst/>
          </a:prstGeom>
        </p:spPr>
        <p:txBody>
          <a:bodyPr wrap="square">
            <a:spAutoFit/>
          </a:bodyPr>
          <a:lstStyle/>
          <a:p>
            <a:pPr algn="ctr"/>
            <a:r>
              <a:rPr lang="en-AU" sz="4000" b="1" dirty="0">
                <a:solidFill>
                  <a:srgbClr val="7B0C00"/>
                </a:solidFill>
                <a:latin typeface="Calibri-Bold"/>
              </a:rPr>
              <a:t>BRIARS JUNIOR HOCKEY</a:t>
            </a:r>
          </a:p>
          <a:p>
            <a:pPr algn="ctr"/>
            <a:r>
              <a:rPr lang="en-AU" sz="4000" b="1" dirty="0">
                <a:solidFill>
                  <a:srgbClr val="7B0C00"/>
                </a:solidFill>
                <a:latin typeface="Calibri-Bold"/>
              </a:rPr>
              <a:t>2024 INFORMATION PACK</a:t>
            </a:r>
            <a:endParaRPr lang="en-AU" sz="4000" b="1" dirty="0"/>
          </a:p>
        </p:txBody>
      </p:sp>
      <p:sp>
        <p:nvSpPr>
          <p:cNvPr id="5" name="Rectangle 4">
            <a:extLst>
              <a:ext uri="{FF2B5EF4-FFF2-40B4-BE49-F238E27FC236}">
                <a16:creationId xmlns:a16="http://schemas.microsoft.com/office/drawing/2014/main" id="{E6B4D7D2-B834-4FFB-87F7-B1349933C69B}"/>
              </a:ext>
            </a:extLst>
          </p:cNvPr>
          <p:cNvSpPr/>
          <p:nvPr/>
        </p:nvSpPr>
        <p:spPr>
          <a:xfrm>
            <a:off x="279699" y="247426"/>
            <a:ext cx="7024743" cy="142000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C25D3F8E-4A21-413D-87F6-BF84A4845FE8}"/>
              </a:ext>
            </a:extLst>
          </p:cNvPr>
          <p:cNvSpPr/>
          <p:nvPr/>
        </p:nvSpPr>
        <p:spPr>
          <a:xfrm>
            <a:off x="279699" y="3574356"/>
            <a:ext cx="7024743" cy="49203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DA1E5AF-FF8D-4CC3-ABA6-3C5C1F5F7786}"/>
              </a:ext>
            </a:extLst>
          </p:cNvPr>
          <p:cNvSpPr/>
          <p:nvPr/>
        </p:nvSpPr>
        <p:spPr>
          <a:xfrm>
            <a:off x="1943966" y="9445184"/>
            <a:ext cx="3778250" cy="923330"/>
          </a:xfrm>
          <a:prstGeom prst="rect">
            <a:avLst/>
          </a:prstGeom>
        </p:spPr>
        <p:txBody>
          <a:bodyPr>
            <a:spAutoFit/>
          </a:bodyPr>
          <a:lstStyle/>
          <a:p>
            <a:pPr algn="ctr"/>
            <a:r>
              <a:rPr lang="en-AU" dirty="0">
                <a:solidFill>
                  <a:srgbClr val="7B0C00"/>
                </a:solidFill>
                <a:latin typeface="Calibri" panose="020F0502020204030204" pitchFamily="34" charset="0"/>
              </a:rPr>
              <a:t>Wade Johnson</a:t>
            </a:r>
          </a:p>
          <a:p>
            <a:pPr algn="ctr"/>
            <a:r>
              <a:rPr lang="en-AU" dirty="0">
                <a:solidFill>
                  <a:srgbClr val="7B0C00"/>
                </a:solidFill>
                <a:latin typeface="Calibri" panose="020F0502020204030204" pitchFamily="34" charset="0"/>
              </a:rPr>
              <a:t>BRIARS HOCKEY CLUB</a:t>
            </a:r>
          </a:p>
          <a:p>
            <a:pPr algn="ctr"/>
            <a:r>
              <a:rPr lang="en-AU" dirty="0">
                <a:solidFill>
                  <a:srgbClr val="7B0C00"/>
                </a:solidFill>
                <a:latin typeface="Calibri" panose="020F0502020204030204" pitchFamily="34" charset="0"/>
              </a:rPr>
              <a:t>juniorsecretary@briarshockey.com.au</a:t>
            </a:r>
            <a:endParaRPr lang="en-AU" dirty="0"/>
          </a:p>
        </p:txBody>
      </p:sp>
      <p:pic>
        <p:nvPicPr>
          <p:cNvPr id="10" name="Picture 9">
            <a:extLst>
              <a:ext uri="{FF2B5EF4-FFF2-40B4-BE49-F238E27FC236}">
                <a16:creationId xmlns:a16="http://schemas.microsoft.com/office/drawing/2014/main" id="{D180C8F9-9C84-4599-ADC0-0FA41715591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120544" y="4066391"/>
            <a:ext cx="3318585" cy="2897573"/>
          </a:xfrm>
          <a:prstGeom prst="rect">
            <a:avLst/>
          </a:prstGeom>
        </p:spPr>
      </p:pic>
      <p:sp>
        <p:nvSpPr>
          <p:cNvPr id="3" name="TextBox 2">
            <a:extLst>
              <a:ext uri="{FF2B5EF4-FFF2-40B4-BE49-F238E27FC236}">
                <a16:creationId xmlns:a16="http://schemas.microsoft.com/office/drawing/2014/main" id="{F5782FDC-9FAD-8822-BAF8-707EA3257998}"/>
              </a:ext>
            </a:extLst>
          </p:cNvPr>
          <p:cNvSpPr txBox="1"/>
          <p:nvPr/>
        </p:nvSpPr>
        <p:spPr>
          <a:xfrm>
            <a:off x="707812" y="7866020"/>
            <a:ext cx="6250558" cy="1138773"/>
          </a:xfrm>
          <a:prstGeom prst="rect">
            <a:avLst/>
          </a:prstGeom>
          <a:noFill/>
        </p:spPr>
        <p:txBody>
          <a:bodyPr wrap="square">
            <a:spAutoFit/>
          </a:bodyPr>
          <a:lstStyle/>
          <a:p>
            <a:pPr algn="ctr"/>
            <a:r>
              <a:rPr lang="en-AU" sz="3200" b="1" dirty="0">
                <a:solidFill>
                  <a:srgbClr val="850129"/>
                </a:solidFill>
                <a:latin typeface="Calibri-Bold"/>
              </a:rPr>
              <a:t>WELCOME:</a:t>
            </a:r>
          </a:p>
          <a:p>
            <a:pPr algn="ctr"/>
            <a:r>
              <a:rPr lang="en-US" dirty="0">
                <a:solidFill>
                  <a:srgbClr val="000000"/>
                </a:solidFill>
                <a:latin typeface="Calibri" panose="020F0502020204030204" pitchFamily="34" charset="0"/>
              </a:rPr>
              <a:t>Welcome to the 2024 Hockey season. This pack aims to provide new and existing  with all the important information for the year.</a:t>
            </a:r>
          </a:p>
        </p:txBody>
      </p:sp>
    </p:spTree>
    <p:extLst>
      <p:ext uri="{BB962C8B-B14F-4D97-AF65-F5344CB8AC3E}">
        <p14:creationId xmlns:p14="http://schemas.microsoft.com/office/powerpoint/2010/main" val="296697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C8C836-DCF6-4F3B-8BE7-FC9DBB31AA91}"/>
              </a:ext>
            </a:extLst>
          </p:cNvPr>
          <p:cNvSpPr/>
          <p:nvPr/>
        </p:nvSpPr>
        <p:spPr>
          <a:xfrm>
            <a:off x="0" y="0"/>
            <a:ext cx="7559675" cy="75303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a:extLst>
              <a:ext uri="{FF2B5EF4-FFF2-40B4-BE49-F238E27FC236}">
                <a16:creationId xmlns:a16="http://schemas.microsoft.com/office/drawing/2014/main" id="{A56C62A9-E314-4BD6-88B9-62A365D58FC2}"/>
              </a:ext>
            </a:extLst>
          </p:cNvPr>
          <p:cNvSpPr/>
          <p:nvPr/>
        </p:nvSpPr>
        <p:spPr>
          <a:xfrm>
            <a:off x="-2" y="732377"/>
            <a:ext cx="7559675" cy="139850"/>
          </a:xfrm>
          <a:prstGeom prst="rect">
            <a:avLst/>
          </a:prstGeom>
          <a:solidFill>
            <a:srgbClr val="8501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a:extLst>
              <a:ext uri="{FF2B5EF4-FFF2-40B4-BE49-F238E27FC236}">
                <a16:creationId xmlns:a16="http://schemas.microsoft.com/office/drawing/2014/main" id="{325BA3AB-EE7E-4A70-B0B2-A8EFAB749A72}"/>
              </a:ext>
            </a:extLst>
          </p:cNvPr>
          <p:cNvPicPr/>
          <p:nvPr/>
        </p:nvPicPr>
        <p:blipFill>
          <a:blip r:embed="rId2" cstate="print">
            <a:extLst>
              <a:ext uri="{BEBA8EAE-BF5A-486C-A8C5-ECC9F3942E4B}">
                <a14:imgProps xmlns:a14="http://schemas.microsoft.com/office/drawing/2010/main">
                  <a14:imgLayer r:embed="rId3">
                    <a14:imgEffect>
                      <a14:backgroundRemoval t="3681" b="95706" l="2017" r="97406">
                        <a14:foregroundMark x1="6052" y1="42025" x2="6052" y2="42025"/>
                        <a14:foregroundMark x1="28818" y1="23620" x2="28818" y2="23620"/>
                        <a14:foregroundMark x1="50720" y1="6442" x2="50720" y2="6442"/>
                        <a14:foregroundMark x1="76369" y1="22393" x2="76369" y2="22393"/>
                        <a14:foregroundMark x1="94524" y1="41104" x2="94524" y2="41104"/>
                        <a14:foregroundMark x1="12392" y1="74540" x2="12392" y2="74540"/>
                        <a14:foregroundMark x1="29107" y1="74233" x2="29107" y2="74233"/>
                        <a14:foregroundMark x1="41787" y1="73313" x2="41787" y2="73313"/>
                        <a14:foregroundMark x1="54467" y1="68098" x2="54467" y2="68098"/>
                        <a14:foregroundMark x1="64553" y1="73313" x2="64553" y2="73313"/>
                        <a14:foregroundMark x1="78963" y1="72393" x2="78963" y2="72393"/>
                        <a14:foregroundMark x1="24784" y1="91718" x2="24784" y2="91718"/>
                        <a14:foregroundMark x1="46110" y1="3681" x2="46398" y2="4601"/>
                        <a14:foregroundMark x1="30259" y1="92025" x2="30259" y2="92025"/>
                        <a14:foregroundMark x1="33718" y1="89877" x2="33718" y2="89877"/>
                        <a14:foregroundMark x1="44380" y1="88650" x2="44380" y2="88650"/>
                        <a14:foregroundMark x1="38040" y1="96319" x2="38040" y2="96319"/>
                        <a14:foregroundMark x1="53602" y1="92638" x2="53602" y2="92638"/>
                        <a14:foregroundMark x1="61960" y1="96319" x2="61960" y2="96319"/>
                        <a14:foregroundMark x1="73487" y1="92331" x2="73487" y2="92331"/>
                        <a14:foregroundMark x1="42651" y1="48160" x2="44647" y2="50683"/>
                        <a14:foregroundMark x1="52738" y1="53374" x2="57637" y2="47853"/>
                        <a14:foregroundMark x1="2305" y1="42638" x2="2305" y2="42638"/>
                        <a14:foregroundMark x1="97406" y1="44172" x2="97406" y2="44172"/>
                        <a14:backgroundMark x1="16427" y1="70552" x2="16427" y2="70552"/>
                        <a14:backgroundMark x1="53026" y1="74847" x2="53026" y2="74847"/>
                        <a14:backgroundMark x1="50720" y1="43252" x2="50720" y2="43252"/>
                        <a14:backgroundMark x1="50144" y1="37423" x2="50144" y2="37423"/>
                        <a14:backgroundMark x1="49280" y1="30982" x2="49280" y2="30982"/>
                        <a14:backgroundMark x1="50720" y1="29448" x2="50720" y2="29448"/>
                        <a14:backgroundMark x1="50144" y1="28528" x2="49568" y2="41718"/>
                        <a14:backgroundMark x1="50144" y1="27914" x2="50144" y2="27914"/>
                        <a14:backgroundMark x1="25360" y1="45706" x2="25360" y2="45706"/>
                        <a14:backgroundMark x1="74640" y1="46012" x2="74640" y2="46012"/>
                        <a14:backgroundMark x1="42075" y1="53374" x2="46398" y2="56442"/>
                        <a14:backgroundMark x1="54179" y1="56442" x2="58213" y2="53988"/>
                        <a14:backgroundMark x1="24496" y1="45706" x2="24496" y2="45706"/>
                        <a14:backgroundMark x1="50144" y1="27301" x2="50144" y2="27301"/>
                      </a14:backgroundRemoval>
                    </a14:imgEffect>
                  </a14:imgLayer>
                </a14:imgProps>
              </a:ext>
              <a:ext uri="{28A0092B-C50C-407E-A947-70E740481C1C}">
                <a14:useLocalDpi xmlns:a14="http://schemas.microsoft.com/office/drawing/2010/main" val="0"/>
              </a:ext>
            </a:extLst>
          </a:blip>
          <a:stretch>
            <a:fillRect/>
          </a:stretch>
        </p:blipFill>
        <p:spPr>
          <a:xfrm>
            <a:off x="6796585" y="53351"/>
            <a:ext cx="674282" cy="646331"/>
          </a:xfrm>
          <a:prstGeom prst="rect">
            <a:avLst/>
          </a:prstGeom>
        </p:spPr>
      </p:pic>
      <p:sp>
        <p:nvSpPr>
          <p:cNvPr id="4" name="Rectangle 3">
            <a:extLst>
              <a:ext uri="{FF2B5EF4-FFF2-40B4-BE49-F238E27FC236}">
                <a16:creationId xmlns:a16="http://schemas.microsoft.com/office/drawing/2014/main" id="{0C5AE10F-62C8-4D7D-91DA-8FD15A9DF383}"/>
              </a:ext>
            </a:extLst>
          </p:cNvPr>
          <p:cNvSpPr/>
          <p:nvPr/>
        </p:nvSpPr>
        <p:spPr>
          <a:xfrm>
            <a:off x="327690" y="950436"/>
            <a:ext cx="7143177" cy="677108"/>
          </a:xfrm>
          <a:prstGeom prst="rect">
            <a:avLst/>
          </a:prstGeom>
        </p:spPr>
        <p:txBody>
          <a:bodyPr wrap="square">
            <a:spAutoFit/>
          </a:bodyPr>
          <a:lstStyle/>
          <a:p>
            <a:r>
              <a:rPr lang="en-AU" sz="2400" b="1" dirty="0">
                <a:solidFill>
                  <a:srgbClr val="7B0C00"/>
                </a:solidFill>
                <a:latin typeface="Calibri-Bold"/>
              </a:rPr>
              <a:t>COACHES AND TRAINING TIMES   </a:t>
            </a:r>
          </a:p>
          <a:p>
            <a:r>
              <a:rPr kumimoji="0" lang="en-AU" altLang="en-US" sz="1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Junior Trainin</a:t>
            </a:r>
            <a:r>
              <a:rPr lang="en-AU" altLang="en-US" sz="1400" dirty="0">
                <a:ea typeface="Times New Roman" panose="02020603050405020304" pitchFamily="18" charset="0"/>
                <a:cs typeface="Calibri" panose="020F0502020204030204" pitchFamily="34" charset="0"/>
              </a:rPr>
              <a:t>g is on Wednesday </a:t>
            </a:r>
            <a:r>
              <a:rPr kumimoji="0" lang="en-AU" altLang="en-US" sz="1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nights, Cintra hockey complex as per below  </a:t>
            </a:r>
            <a:endParaRPr lang="en-AU" sz="1400" b="1" dirty="0">
              <a:solidFill>
                <a:srgbClr val="7B0C00"/>
              </a:solidFill>
            </a:endParaRPr>
          </a:p>
        </p:txBody>
      </p:sp>
      <p:sp>
        <p:nvSpPr>
          <p:cNvPr id="18" name="Rectangle 6">
            <a:extLst>
              <a:ext uri="{FF2B5EF4-FFF2-40B4-BE49-F238E27FC236}">
                <a16:creationId xmlns:a16="http://schemas.microsoft.com/office/drawing/2014/main" id="{7DDFCF32-EB87-41BF-9C46-DAA90BD850A3}"/>
              </a:ext>
            </a:extLst>
          </p:cNvPr>
          <p:cNvSpPr>
            <a:spLocks noChangeArrowheads="1"/>
          </p:cNvSpPr>
          <p:nvPr/>
        </p:nvSpPr>
        <p:spPr bwMode="auto">
          <a:xfrm>
            <a:off x="7693997" y="5276247"/>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8" name="Rectangle 7">
            <a:extLst>
              <a:ext uri="{FF2B5EF4-FFF2-40B4-BE49-F238E27FC236}">
                <a16:creationId xmlns:a16="http://schemas.microsoft.com/office/drawing/2014/main" id="{B2ED37AB-B900-9069-464D-1460F0B07D93}"/>
              </a:ext>
            </a:extLst>
          </p:cNvPr>
          <p:cNvSpPr/>
          <p:nvPr/>
        </p:nvSpPr>
        <p:spPr>
          <a:xfrm>
            <a:off x="231419" y="53351"/>
            <a:ext cx="3778250" cy="646331"/>
          </a:xfrm>
          <a:prstGeom prst="rect">
            <a:avLst/>
          </a:prstGeom>
        </p:spPr>
        <p:txBody>
          <a:bodyPr>
            <a:spAutoFit/>
          </a:bodyPr>
          <a:lstStyle/>
          <a:p>
            <a:r>
              <a:rPr lang="en-AU" b="1" dirty="0">
                <a:solidFill>
                  <a:srgbClr val="7B0C00"/>
                </a:solidFill>
                <a:latin typeface="Calibri-Bold"/>
              </a:rPr>
              <a:t>Briars Junior Hockey</a:t>
            </a:r>
          </a:p>
          <a:p>
            <a:r>
              <a:rPr lang="en-AU" b="1" dirty="0">
                <a:solidFill>
                  <a:srgbClr val="7B0C00"/>
                </a:solidFill>
                <a:latin typeface="Calibri-Bold"/>
              </a:rPr>
              <a:t>2024 Season Information Pack</a:t>
            </a:r>
            <a:endParaRPr lang="en-AU" dirty="0"/>
          </a:p>
        </p:txBody>
      </p:sp>
      <p:graphicFrame>
        <p:nvGraphicFramePr>
          <p:cNvPr id="16" name="Table 16">
            <a:extLst>
              <a:ext uri="{FF2B5EF4-FFF2-40B4-BE49-F238E27FC236}">
                <a16:creationId xmlns:a16="http://schemas.microsoft.com/office/drawing/2014/main" id="{E584C886-A2D9-5A46-BBA8-51D465913104}"/>
              </a:ext>
            </a:extLst>
          </p:cNvPr>
          <p:cNvGraphicFramePr>
            <a:graphicFrameLocks noGrp="1"/>
          </p:cNvGraphicFramePr>
          <p:nvPr>
            <p:extLst>
              <p:ext uri="{D42A27DB-BD31-4B8C-83A1-F6EECF244321}">
                <p14:modId xmlns:p14="http://schemas.microsoft.com/office/powerpoint/2010/main" val="673711854"/>
              </p:ext>
            </p:extLst>
          </p:nvPr>
        </p:nvGraphicFramePr>
        <p:xfrm>
          <a:off x="327690" y="1705753"/>
          <a:ext cx="6009092" cy="2623379"/>
        </p:xfrm>
        <a:graphic>
          <a:graphicData uri="http://schemas.openxmlformats.org/drawingml/2006/table">
            <a:tbl>
              <a:tblPr firstRow="1" bandRow="1">
                <a:tableStyleId>{5C22544A-7EE6-4342-B048-85BDC9FD1C3A}</a:tableStyleId>
              </a:tblPr>
              <a:tblGrid>
                <a:gridCol w="1251112">
                  <a:extLst>
                    <a:ext uri="{9D8B030D-6E8A-4147-A177-3AD203B41FA5}">
                      <a16:colId xmlns:a16="http://schemas.microsoft.com/office/drawing/2014/main" val="2468845920"/>
                    </a:ext>
                  </a:extLst>
                </a:gridCol>
                <a:gridCol w="1983784">
                  <a:extLst>
                    <a:ext uri="{9D8B030D-6E8A-4147-A177-3AD203B41FA5}">
                      <a16:colId xmlns:a16="http://schemas.microsoft.com/office/drawing/2014/main" val="4238206006"/>
                    </a:ext>
                  </a:extLst>
                </a:gridCol>
                <a:gridCol w="2774196">
                  <a:extLst>
                    <a:ext uri="{9D8B030D-6E8A-4147-A177-3AD203B41FA5}">
                      <a16:colId xmlns:a16="http://schemas.microsoft.com/office/drawing/2014/main" val="3468944790"/>
                    </a:ext>
                  </a:extLst>
                </a:gridCol>
              </a:tblGrid>
              <a:tr h="378438">
                <a:tc>
                  <a:txBody>
                    <a:bodyPr/>
                    <a:lstStyle/>
                    <a:p>
                      <a:pPr algn="ctr"/>
                      <a:r>
                        <a:rPr lang="en-AU" sz="1200" dirty="0"/>
                        <a:t>Team</a:t>
                      </a:r>
                    </a:p>
                  </a:txBody>
                  <a:tcPr anchor="ctr"/>
                </a:tc>
                <a:tc>
                  <a:txBody>
                    <a:bodyPr/>
                    <a:lstStyle/>
                    <a:p>
                      <a:pPr algn="ctr"/>
                      <a:r>
                        <a:rPr lang="en-AU" sz="1200" dirty="0"/>
                        <a:t>Time</a:t>
                      </a:r>
                    </a:p>
                  </a:txBody>
                  <a:tcPr anchor="ctr"/>
                </a:tc>
                <a:tc>
                  <a:txBody>
                    <a:bodyPr/>
                    <a:lstStyle/>
                    <a:p>
                      <a:pPr algn="ctr"/>
                      <a:r>
                        <a:rPr lang="en-AU" sz="1200" dirty="0"/>
                        <a:t>Coaches</a:t>
                      </a:r>
                    </a:p>
                  </a:txBody>
                  <a:tcPr anchor="ctr"/>
                </a:tc>
                <a:extLst>
                  <a:ext uri="{0D108BD9-81ED-4DB2-BD59-A6C34878D82A}">
                    <a16:rowId xmlns:a16="http://schemas.microsoft.com/office/drawing/2014/main" val="1048568581"/>
                  </a:ext>
                </a:extLst>
              </a:tr>
              <a:tr h="378438">
                <a:tc>
                  <a:txBody>
                    <a:bodyPr/>
                    <a:lstStyle/>
                    <a:p>
                      <a:pPr algn="ctr"/>
                      <a:r>
                        <a:rPr lang="en-AU" sz="1200" dirty="0"/>
                        <a:t>U6 and U8 </a:t>
                      </a:r>
                    </a:p>
                  </a:txBody>
                  <a:tcPr anchor="ctr"/>
                </a:tc>
                <a:tc>
                  <a:txBody>
                    <a:bodyPr/>
                    <a:lstStyle/>
                    <a:p>
                      <a:pPr algn="ctr"/>
                      <a:r>
                        <a:rPr lang="en-AU" sz="1200" dirty="0"/>
                        <a:t>5pm till 5.45pm</a:t>
                      </a:r>
                    </a:p>
                  </a:txBody>
                  <a:tcPr anchor="ctr"/>
                </a:tc>
                <a:tc>
                  <a:txBody>
                    <a:bodyPr/>
                    <a:lstStyle/>
                    <a:p>
                      <a:pPr algn="ctr"/>
                      <a:r>
                        <a:rPr lang="en-AU" sz="1200" dirty="0"/>
                        <a:t>Emma Pacey</a:t>
                      </a:r>
                    </a:p>
                  </a:txBody>
                  <a:tcPr anchor="ctr"/>
                </a:tc>
                <a:extLst>
                  <a:ext uri="{0D108BD9-81ED-4DB2-BD59-A6C34878D82A}">
                    <a16:rowId xmlns:a16="http://schemas.microsoft.com/office/drawing/2014/main" val="1873565287"/>
                  </a:ext>
                </a:extLst>
              </a:tr>
              <a:tr h="378438">
                <a:tc>
                  <a:txBody>
                    <a:bodyPr/>
                    <a:lstStyle/>
                    <a:p>
                      <a:pPr algn="ctr"/>
                      <a:r>
                        <a:rPr lang="en-AU" sz="1200" dirty="0"/>
                        <a:t>U10 and U12</a:t>
                      </a:r>
                    </a:p>
                  </a:txBody>
                  <a:tcPr anchor="ctr"/>
                </a:tc>
                <a:tc>
                  <a:txBody>
                    <a:bodyPr/>
                    <a:lstStyle/>
                    <a:p>
                      <a:pPr algn="ctr"/>
                      <a:r>
                        <a:rPr lang="en-AU" sz="1200" dirty="0"/>
                        <a:t>5pm till 6pm</a:t>
                      </a:r>
                    </a:p>
                  </a:txBody>
                  <a:tcPr anchor="ctr"/>
                </a:tc>
                <a:tc>
                  <a:txBody>
                    <a:bodyPr/>
                    <a:lstStyle/>
                    <a:p>
                      <a:pPr algn="ctr"/>
                      <a:r>
                        <a:rPr lang="en-AU" sz="1200" dirty="0"/>
                        <a:t>Blake Durance, Sally </a:t>
                      </a:r>
                      <a:r>
                        <a:rPr lang="en-AU" sz="1200" dirty="0" err="1"/>
                        <a:t>Smid</a:t>
                      </a:r>
                      <a:r>
                        <a:rPr lang="en-AU" sz="1200" dirty="0"/>
                        <a:t>, Nicola Skinner</a:t>
                      </a:r>
                    </a:p>
                  </a:txBody>
                  <a:tcPr anchor="ctr"/>
                </a:tc>
                <a:extLst>
                  <a:ext uri="{0D108BD9-81ED-4DB2-BD59-A6C34878D82A}">
                    <a16:rowId xmlns:a16="http://schemas.microsoft.com/office/drawing/2014/main" val="3274032954"/>
                  </a:ext>
                </a:extLst>
              </a:tr>
              <a:tr h="378438">
                <a:tc>
                  <a:txBody>
                    <a:bodyPr/>
                    <a:lstStyle/>
                    <a:p>
                      <a:pPr algn="ctr"/>
                      <a:r>
                        <a:rPr lang="en-AU" sz="1200" dirty="0"/>
                        <a:t>U14</a:t>
                      </a:r>
                    </a:p>
                  </a:txBody>
                  <a:tcPr anchor="ctr"/>
                </a:tc>
                <a:tc>
                  <a:txBody>
                    <a:bodyPr/>
                    <a:lstStyle/>
                    <a:p>
                      <a:pPr algn="ctr"/>
                      <a:r>
                        <a:rPr lang="en-AU" sz="1200" dirty="0"/>
                        <a:t>6pm till 7pm</a:t>
                      </a:r>
                    </a:p>
                  </a:txBody>
                  <a:tcPr anchor="ct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AU" sz="1200" dirty="0"/>
                        <a:t>Stuart Turnbull and David Ratcliffe</a:t>
                      </a:r>
                    </a:p>
                  </a:txBody>
                  <a:tcPr anchor="ctr"/>
                </a:tc>
                <a:extLst>
                  <a:ext uri="{0D108BD9-81ED-4DB2-BD59-A6C34878D82A}">
                    <a16:rowId xmlns:a16="http://schemas.microsoft.com/office/drawing/2014/main" val="265793818"/>
                  </a:ext>
                </a:extLst>
              </a:tr>
              <a:tr h="378438">
                <a:tc>
                  <a:txBody>
                    <a:bodyPr/>
                    <a:lstStyle/>
                    <a:p>
                      <a:pPr algn="ctr"/>
                      <a:r>
                        <a:rPr lang="en-AU" sz="1200" dirty="0"/>
                        <a:t>U16</a:t>
                      </a:r>
                    </a:p>
                  </a:txBody>
                  <a:tcPr anchor="ctr"/>
                </a:tc>
                <a:tc>
                  <a:txBody>
                    <a:bodyPr/>
                    <a:lstStyle/>
                    <a:p>
                      <a:pPr algn="ctr"/>
                      <a:r>
                        <a:rPr lang="en-AU" sz="1200" dirty="0"/>
                        <a:t>6pm till 7pm</a:t>
                      </a:r>
                    </a:p>
                  </a:txBody>
                  <a:tcPr anchor="ctr"/>
                </a:tc>
                <a:tc>
                  <a:txBody>
                    <a:bodyPr/>
                    <a:lstStyle/>
                    <a:p>
                      <a:pPr algn="ctr"/>
                      <a:r>
                        <a:rPr lang="en-AU" sz="1200" dirty="0"/>
                        <a:t>James Fordham and Greg Dunn</a:t>
                      </a:r>
                    </a:p>
                  </a:txBody>
                  <a:tcPr anchor="ctr"/>
                </a:tc>
                <a:extLst>
                  <a:ext uri="{0D108BD9-81ED-4DB2-BD59-A6C34878D82A}">
                    <a16:rowId xmlns:a16="http://schemas.microsoft.com/office/drawing/2014/main" val="2799327320"/>
                  </a:ext>
                </a:extLst>
              </a:tr>
              <a:tr h="456869">
                <a:tc>
                  <a:txBody>
                    <a:bodyPr/>
                    <a:lstStyle/>
                    <a:p>
                      <a:pPr algn="ctr"/>
                      <a:r>
                        <a:rPr lang="en-AU" sz="1200" dirty="0"/>
                        <a:t>U18</a:t>
                      </a:r>
                    </a:p>
                  </a:txBody>
                  <a:tcPr anchor="ctr"/>
                </a:tc>
                <a:tc>
                  <a:txBody>
                    <a:bodyPr/>
                    <a:lstStyle/>
                    <a:p>
                      <a:pPr algn="ctr"/>
                      <a:r>
                        <a:rPr lang="en-AU" sz="1200" dirty="0"/>
                        <a:t>7 till 8pm</a:t>
                      </a:r>
                    </a:p>
                  </a:txBody>
                  <a:tcPr anchor="ctr"/>
                </a:tc>
                <a:tc>
                  <a:txBody>
                    <a:bodyPr/>
                    <a:lstStyle/>
                    <a:p>
                      <a:pPr algn="ctr"/>
                      <a:r>
                        <a:rPr lang="en-AU" sz="1200" dirty="0"/>
                        <a:t>Wade Johnson </a:t>
                      </a:r>
                    </a:p>
                  </a:txBody>
                  <a:tcPr anchor="ctr"/>
                </a:tc>
                <a:extLst>
                  <a:ext uri="{0D108BD9-81ED-4DB2-BD59-A6C34878D82A}">
                    <a16:rowId xmlns:a16="http://schemas.microsoft.com/office/drawing/2014/main" val="391475782"/>
                  </a:ext>
                </a:extLst>
              </a:tr>
              <a:tr h="171421">
                <a:tc>
                  <a:txBody>
                    <a:bodyPr/>
                    <a:lstStyle/>
                    <a:p>
                      <a:pPr algn="ctr"/>
                      <a:r>
                        <a:rPr lang="en-AU" sz="1200" dirty="0"/>
                        <a:t>Coaching </a:t>
                      </a:r>
                    </a:p>
                  </a:txBody>
                  <a:tcPr anchor="ctr"/>
                </a:tc>
                <a:tc>
                  <a:txBody>
                    <a:bodyPr/>
                    <a:lstStyle/>
                    <a:p>
                      <a:pPr algn="ctr"/>
                      <a:r>
                        <a:rPr lang="en-AU" sz="1200" dirty="0"/>
                        <a:t>Coordinator</a:t>
                      </a:r>
                    </a:p>
                  </a:txBody>
                  <a:tcPr anchor="ctr"/>
                </a:tc>
                <a:tc>
                  <a:txBody>
                    <a:bodyPr/>
                    <a:lstStyle/>
                    <a:p>
                      <a:pPr algn="ctr"/>
                      <a:r>
                        <a:rPr lang="en-AU" sz="1200" dirty="0"/>
                        <a:t>David Ratcliffe</a:t>
                      </a:r>
                    </a:p>
                  </a:txBody>
                  <a:tcPr anchor="ctr"/>
                </a:tc>
                <a:extLst>
                  <a:ext uri="{0D108BD9-81ED-4DB2-BD59-A6C34878D82A}">
                    <a16:rowId xmlns:a16="http://schemas.microsoft.com/office/drawing/2014/main" val="1339810464"/>
                  </a:ext>
                </a:extLst>
              </a:tr>
            </a:tbl>
          </a:graphicData>
        </a:graphic>
      </p:graphicFrame>
      <p:sp>
        <p:nvSpPr>
          <p:cNvPr id="17" name="TextBox 16">
            <a:extLst>
              <a:ext uri="{FF2B5EF4-FFF2-40B4-BE49-F238E27FC236}">
                <a16:creationId xmlns:a16="http://schemas.microsoft.com/office/drawing/2014/main" id="{1984FC7E-483F-6405-46C8-0AEFB75E0D59}"/>
              </a:ext>
            </a:extLst>
          </p:cNvPr>
          <p:cNvSpPr txBox="1"/>
          <p:nvPr/>
        </p:nvSpPr>
        <p:spPr>
          <a:xfrm>
            <a:off x="252650" y="4564871"/>
            <a:ext cx="7054369" cy="5262979"/>
          </a:xfrm>
          <a:prstGeom prst="rect">
            <a:avLst/>
          </a:prstGeom>
          <a:noFill/>
        </p:spPr>
        <p:txBody>
          <a:bodyPr wrap="square">
            <a:spAutoFit/>
          </a:bodyPr>
          <a:lstStyle/>
          <a:p>
            <a:r>
              <a:rPr lang="en-AU" sz="2400" b="1" dirty="0">
                <a:solidFill>
                  <a:srgbClr val="7B0C00"/>
                </a:solidFill>
                <a:latin typeface="Calibri-Bold"/>
              </a:rPr>
              <a:t>COMPETITIONS:</a:t>
            </a:r>
          </a:p>
          <a:p>
            <a:r>
              <a:rPr lang="en-AU" sz="1400" dirty="0">
                <a:ea typeface="Times New Roman" panose="02020603050405020304" pitchFamily="18" charset="0"/>
              </a:rPr>
              <a:t>Briars Juniors Play in the North Area Competition. Under 14 Gold and Under 16 Gold teams compete in a Sydney wide metro competition. </a:t>
            </a:r>
          </a:p>
          <a:p>
            <a:endParaRPr lang="en-AU" sz="1000" dirty="0">
              <a:effectLst/>
              <a:ea typeface="Times New Roman" panose="02020603050405020304" pitchFamily="18" charset="0"/>
            </a:endParaRPr>
          </a:p>
          <a:p>
            <a:r>
              <a:rPr lang="en-AU" sz="1400" dirty="0">
                <a:effectLst/>
                <a:ea typeface="Times New Roman" panose="02020603050405020304" pitchFamily="18" charset="0"/>
              </a:rPr>
              <a:t>The competitions run from late March to mid-September</a:t>
            </a:r>
            <a:r>
              <a:rPr lang="en-AU" sz="1400" dirty="0">
                <a:ea typeface="Times New Roman" panose="02020603050405020304" pitchFamily="18" charset="0"/>
              </a:rPr>
              <a:t> including finals. Our matches are usually held on a Friday evening or Saturday morning. Games are played on hockey turfs at Cintra Hockey Complex, Pennant Hills (Pennant Hills Park), Ryde (Macquarie Park), Lidcombe and Sydney Olympic Park (Homebush).  </a:t>
            </a:r>
          </a:p>
          <a:p>
            <a:r>
              <a:rPr lang="en-AU" sz="1400" dirty="0">
                <a:effectLst/>
                <a:ea typeface="Times New Roman" panose="02020603050405020304" pitchFamily="18" charset="0"/>
              </a:rPr>
              <a:t>For more information about the NDJHA </a:t>
            </a:r>
            <a:r>
              <a:rPr lang="en-AU" sz="1400" dirty="0">
                <a:effectLst/>
                <a:ea typeface="Times New Roman" panose="02020603050405020304" pitchFamily="18" charset="0"/>
                <a:hlinkClick r:id="rId4"/>
              </a:rPr>
              <a:t>http://www.nahockey.org.au/</a:t>
            </a:r>
            <a:endParaRPr lang="en-AU" sz="1400" dirty="0">
              <a:effectLst/>
              <a:ea typeface="Times New Roman" panose="02020603050405020304" pitchFamily="18" charset="0"/>
            </a:endParaRPr>
          </a:p>
          <a:p>
            <a:endParaRPr lang="en-AU" sz="1600" dirty="0">
              <a:ea typeface="Times New Roman" panose="02020603050405020304" pitchFamily="18" charset="0"/>
            </a:endParaRPr>
          </a:p>
          <a:p>
            <a:r>
              <a:rPr lang="en-AU" sz="2400" b="1" dirty="0">
                <a:solidFill>
                  <a:srgbClr val="7B0C00"/>
                </a:solidFill>
              </a:rPr>
              <a:t>GRADING/SELECTIONS:</a:t>
            </a:r>
            <a:endParaRPr lang="en-AU" sz="2400" dirty="0">
              <a:ea typeface="Times New Roman" panose="02020603050405020304" pitchFamily="18" charset="0"/>
            </a:endParaRPr>
          </a:p>
          <a:p>
            <a:r>
              <a:rPr lang="en-AU" sz="1400" dirty="0">
                <a:ea typeface="Times New Roman" panose="02020603050405020304" pitchFamily="18" charset="0"/>
              </a:rPr>
              <a:t>Grading will take place across the preseason sessions for all teams. Selections are run by a group of qualified hockey coaches and will be based on attributes that include, skill, game play, fitness, culture and sportsmanship. </a:t>
            </a:r>
          </a:p>
          <a:p>
            <a:endParaRPr lang="en-AU" sz="1400" dirty="0">
              <a:ea typeface="Times New Roman" panose="02020603050405020304" pitchFamily="18" charset="0"/>
            </a:endParaRPr>
          </a:p>
          <a:p>
            <a:r>
              <a:rPr lang="en-AU" sz="2400" b="1" dirty="0">
                <a:solidFill>
                  <a:srgbClr val="7B0C00"/>
                </a:solidFill>
                <a:latin typeface="Calibri-Bold"/>
              </a:rPr>
              <a:t>COMMUNICATION:</a:t>
            </a:r>
          </a:p>
          <a:p>
            <a:r>
              <a:rPr lang="en-US" sz="1400" dirty="0">
                <a:solidFill>
                  <a:srgbClr val="000000"/>
                </a:solidFill>
              </a:rPr>
              <a:t>News and updates via the Briars Hockey Facebook page </a:t>
            </a:r>
            <a:r>
              <a:rPr lang="en-US" sz="1400" dirty="0">
                <a:solidFill>
                  <a:srgbClr val="0563C2"/>
                </a:solidFill>
              </a:rPr>
              <a:t>https://</a:t>
            </a:r>
            <a:r>
              <a:rPr lang="en-US" sz="1400" dirty="0" err="1">
                <a:solidFill>
                  <a:srgbClr val="0563C2"/>
                </a:solidFill>
              </a:rPr>
              <a:t>www.facebook.com</a:t>
            </a:r>
            <a:r>
              <a:rPr lang="en-US" sz="1400" dirty="0">
                <a:solidFill>
                  <a:srgbClr val="0563C2"/>
                </a:solidFill>
              </a:rPr>
              <a:t>/</a:t>
            </a:r>
            <a:r>
              <a:rPr lang="en-US" sz="1400" dirty="0" err="1">
                <a:solidFill>
                  <a:srgbClr val="0563C2"/>
                </a:solidFill>
              </a:rPr>
              <a:t>profile.php?id</a:t>
            </a:r>
            <a:r>
              <a:rPr lang="en-US" sz="1400" dirty="0">
                <a:solidFill>
                  <a:srgbClr val="0563C2"/>
                </a:solidFill>
              </a:rPr>
              <a:t>=100089891432926</a:t>
            </a:r>
          </a:p>
          <a:p>
            <a:r>
              <a:rPr lang="en-US" sz="1400" dirty="0">
                <a:solidFill>
                  <a:srgbClr val="000000"/>
                </a:solidFill>
              </a:rPr>
              <a:t>and Instagram </a:t>
            </a:r>
            <a:r>
              <a:rPr lang="en-US" sz="1400" dirty="0">
                <a:solidFill>
                  <a:srgbClr val="000000"/>
                </a:solidFill>
                <a:hlinkClick r:id="rId5"/>
              </a:rPr>
              <a:t>@briarshockey</a:t>
            </a:r>
            <a:r>
              <a:rPr lang="en-US" sz="1400" dirty="0">
                <a:solidFill>
                  <a:srgbClr val="000000"/>
                </a:solidFill>
              </a:rPr>
              <a:t> so we encourage you to follow us </a:t>
            </a:r>
            <a:r>
              <a:rPr lang="en-AU" sz="1400" dirty="0">
                <a:solidFill>
                  <a:srgbClr val="000000"/>
                </a:solidFill>
              </a:rPr>
              <a:t>there. Once teams are selected each team will have a what's ap group where team coms will be sent out throughout the season. </a:t>
            </a:r>
          </a:p>
          <a:p>
            <a:endParaRPr lang="en-AU" sz="1400" dirty="0"/>
          </a:p>
        </p:txBody>
      </p:sp>
    </p:spTree>
    <p:extLst>
      <p:ext uri="{BB962C8B-B14F-4D97-AF65-F5344CB8AC3E}">
        <p14:creationId xmlns:p14="http://schemas.microsoft.com/office/powerpoint/2010/main" val="264066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C8C836-DCF6-4F3B-8BE7-FC9DBB31AA91}"/>
              </a:ext>
            </a:extLst>
          </p:cNvPr>
          <p:cNvSpPr/>
          <p:nvPr/>
        </p:nvSpPr>
        <p:spPr>
          <a:xfrm>
            <a:off x="0" y="0"/>
            <a:ext cx="7559675" cy="75303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a:extLst>
              <a:ext uri="{FF2B5EF4-FFF2-40B4-BE49-F238E27FC236}">
                <a16:creationId xmlns:a16="http://schemas.microsoft.com/office/drawing/2014/main" id="{A56C62A9-E314-4BD6-88B9-62A365D58FC2}"/>
              </a:ext>
            </a:extLst>
          </p:cNvPr>
          <p:cNvSpPr/>
          <p:nvPr/>
        </p:nvSpPr>
        <p:spPr>
          <a:xfrm>
            <a:off x="0" y="806823"/>
            <a:ext cx="7559675" cy="139850"/>
          </a:xfrm>
          <a:prstGeom prst="rect">
            <a:avLst/>
          </a:prstGeom>
          <a:solidFill>
            <a:srgbClr val="8501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a:extLst>
              <a:ext uri="{FF2B5EF4-FFF2-40B4-BE49-F238E27FC236}">
                <a16:creationId xmlns:a16="http://schemas.microsoft.com/office/drawing/2014/main" id="{325BA3AB-EE7E-4A70-B0B2-A8EFAB749A72}"/>
              </a:ext>
            </a:extLst>
          </p:cNvPr>
          <p:cNvPicPr/>
          <p:nvPr/>
        </p:nvPicPr>
        <p:blipFill>
          <a:blip r:embed="rId2" cstate="print">
            <a:extLst>
              <a:ext uri="{BEBA8EAE-BF5A-486C-A8C5-ECC9F3942E4B}">
                <a14:imgProps xmlns:a14="http://schemas.microsoft.com/office/drawing/2010/main">
                  <a14:imgLayer r:embed="rId3">
                    <a14:imgEffect>
                      <a14:backgroundRemoval t="3681" b="95706" l="2017" r="97406">
                        <a14:foregroundMark x1="6052" y1="42025" x2="6052" y2="42025"/>
                        <a14:foregroundMark x1="28818" y1="23620" x2="28818" y2="23620"/>
                        <a14:foregroundMark x1="50720" y1="6442" x2="50720" y2="6442"/>
                        <a14:foregroundMark x1="76369" y1="22393" x2="76369" y2="22393"/>
                        <a14:foregroundMark x1="94524" y1="41104" x2="94524" y2="41104"/>
                        <a14:foregroundMark x1="12392" y1="74540" x2="12392" y2="74540"/>
                        <a14:foregroundMark x1="29107" y1="74233" x2="29107" y2="74233"/>
                        <a14:foregroundMark x1="41787" y1="73313" x2="41787" y2="73313"/>
                        <a14:foregroundMark x1="54467" y1="68098" x2="54467" y2="68098"/>
                        <a14:foregroundMark x1="64553" y1="73313" x2="64553" y2="73313"/>
                        <a14:foregroundMark x1="78963" y1="72393" x2="78963" y2="72393"/>
                        <a14:foregroundMark x1="24784" y1="91718" x2="24784" y2="91718"/>
                        <a14:foregroundMark x1="46110" y1="3681" x2="46398" y2="4601"/>
                        <a14:foregroundMark x1="30259" y1="92025" x2="30259" y2="92025"/>
                        <a14:foregroundMark x1="33718" y1="89877" x2="33718" y2="89877"/>
                        <a14:foregroundMark x1="44380" y1="88650" x2="44380" y2="88650"/>
                        <a14:foregroundMark x1="38040" y1="96319" x2="38040" y2="96319"/>
                        <a14:foregroundMark x1="53602" y1="92638" x2="53602" y2="92638"/>
                        <a14:foregroundMark x1="61960" y1="96319" x2="61960" y2="96319"/>
                        <a14:foregroundMark x1="73487" y1="92331" x2="73487" y2="92331"/>
                        <a14:foregroundMark x1="42651" y1="48160" x2="44647" y2="50683"/>
                        <a14:foregroundMark x1="52738" y1="53374" x2="57637" y2="47853"/>
                        <a14:foregroundMark x1="2305" y1="42638" x2="2305" y2="42638"/>
                        <a14:foregroundMark x1="97406" y1="44172" x2="97406" y2="44172"/>
                        <a14:backgroundMark x1="16427" y1="70552" x2="16427" y2="70552"/>
                        <a14:backgroundMark x1="53026" y1="74847" x2="53026" y2="74847"/>
                        <a14:backgroundMark x1="50720" y1="43252" x2="50720" y2="43252"/>
                        <a14:backgroundMark x1="50144" y1="37423" x2="50144" y2="37423"/>
                        <a14:backgroundMark x1="49280" y1="30982" x2="49280" y2="30982"/>
                        <a14:backgroundMark x1="50720" y1="29448" x2="50720" y2="29448"/>
                        <a14:backgroundMark x1="50144" y1="28528" x2="49568" y2="41718"/>
                        <a14:backgroundMark x1="50144" y1="27914" x2="50144" y2="27914"/>
                        <a14:backgroundMark x1="25360" y1="45706" x2="25360" y2="45706"/>
                        <a14:backgroundMark x1="74640" y1="46012" x2="74640" y2="46012"/>
                        <a14:backgroundMark x1="42075" y1="53374" x2="46398" y2="56442"/>
                        <a14:backgroundMark x1="54179" y1="56442" x2="58213" y2="53988"/>
                        <a14:backgroundMark x1="24496" y1="45706" x2="24496" y2="45706"/>
                        <a14:backgroundMark x1="50144" y1="27301" x2="50144" y2="27301"/>
                      </a14:backgroundRemoval>
                    </a14:imgEffect>
                  </a14:imgLayer>
                </a14:imgProps>
              </a:ext>
              <a:ext uri="{28A0092B-C50C-407E-A947-70E740481C1C}">
                <a14:useLocalDpi xmlns:a14="http://schemas.microsoft.com/office/drawing/2010/main" val="0"/>
              </a:ext>
            </a:extLst>
          </a:blip>
          <a:stretch>
            <a:fillRect/>
          </a:stretch>
        </p:blipFill>
        <p:spPr>
          <a:xfrm>
            <a:off x="6796585" y="53351"/>
            <a:ext cx="674282" cy="646331"/>
          </a:xfrm>
          <a:prstGeom prst="rect">
            <a:avLst/>
          </a:prstGeom>
        </p:spPr>
      </p:pic>
      <p:sp>
        <p:nvSpPr>
          <p:cNvPr id="4" name="Rectangle 3">
            <a:extLst>
              <a:ext uri="{FF2B5EF4-FFF2-40B4-BE49-F238E27FC236}">
                <a16:creationId xmlns:a16="http://schemas.microsoft.com/office/drawing/2014/main" id="{0C5AE10F-62C8-4D7D-91DA-8FD15A9DF383}"/>
              </a:ext>
            </a:extLst>
          </p:cNvPr>
          <p:cNvSpPr/>
          <p:nvPr/>
        </p:nvSpPr>
        <p:spPr>
          <a:xfrm>
            <a:off x="407408" y="1182677"/>
            <a:ext cx="6931568" cy="6924973"/>
          </a:xfrm>
          <a:prstGeom prst="rect">
            <a:avLst/>
          </a:prstGeom>
        </p:spPr>
        <p:txBody>
          <a:bodyPr wrap="square">
            <a:spAutoFit/>
          </a:bodyPr>
          <a:lstStyle/>
          <a:p>
            <a:r>
              <a:rPr lang="en-AU" sz="2400" b="1" dirty="0">
                <a:solidFill>
                  <a:srgbClr val="7B0C00"/>
                </a:solidFill>
                <a:latin typeface="Calibri-Bold"/>
              </a:rPr>
              <a:t>REGISTRATION, FEES 2024 </a:t>
            </a:r>
            <a:endParaRPr lang="en-AU" sz="2400" dirty="0">
              <a:effectLst/>
              <a:ea typeface="Times New Roman" panose="02020603050405020304" pitchFamily="18" charset="0"/>
            </a:endParaRPr>
          </a:p>
          <a:p>
            <a:r>
              <a:rPr lang="en-AU" sz="1200" dirty="0">
                <a:solidFill>
                  <a:srgbClr val="000000"/>
                </a:solidFill>
                <a:effectLst/>
                <a:ea typeface="Times New Roman" panose="02020603050405020304" pitchFamily="18" charset="0"/>
              </a:rPr>
              <a:t>The online registration portal will open in January for all players to complete registration for the 2024 season.  Existing members - please click RENEW and new members - please click REGISTER</a:t>
            </a:r>
            <a:endParaRPr lang="en-AU" sz="1200" dirty="0">
              <a:effectLst/>
              <a:ea typeface="Times New Roman" panose="02020603050405020304" pitchFamily="18" charset="0"/>
            </a:endParaRPr>
          </a:p>
          <a:p>
            <a:r>
              <a:rPr lang="en-AU" sz="1200" dirty="0">
                <a:solidFill>
                  <a:srgbClr val="000000"/>
                </a:solidFill>
                <a:effectLst/>
                <a:ea typeface="Times New Roman" panose="02020603050405020304" pitchFamily="18" charset="0"/>
              </a:rPr>
              <a:t> </a:t>
            </a:r>
            <a:endParaRPr lang="en-AU" sz="1200" dirty="0">
              <a:effectLst/>
              <a:ea typeface="Times New Roman" panose="02020603050405020304" pitchFamily="18" charset="0"/>
            </a:endParaRPr>
          </a:p>
          <a:p>
            <a:r>
              <a:rPr lang="en-AU" sz="1200" dirty="0">
                <a:solidFill>
                  <a:srgbClr val="000000"/>
                </a:solidFill>
                <a:effectLst/>
                <a:ea typeface="Times New Roman" panose="02020603050405020304" pitchFamily="18" charset="0"/>
              </a:rPr>
              <a:t>Follow the link below and You will find detailed information on the different fee types, how to set up a payment plan, what to do if you are entitled to a discount, and using an Active Kids voucher when registering.​</a:t>
            </a:r>
            <a:endParaRPr lang="en-AU" sz="1200" dirty="0">
              <a:effectLst/>
              <a:ea typeface="Times New Roman" panose="02020603050405020304" pitchFamily="18" charset="0"/>
            </a:endParaRPr>
          </a:p>
          <a:p>
            <a:r>
              <a:rPr lang="en-AU" sz="1200" u="sng" dirty="0">
                <a:solidFill>
                  <a:srgbClr val="000000"/>
                </a:solidFill>
                <a:effectLst/>
                <a:ea typeface="Times New Roman" panose="02020603050405020304" pitchFamily="18" charset="0"/>
                <a:hlinkClick r:id="rId4"/>
              </a:rPr>
              <a:t>https://www.revolutionise.com.au/briarshockey/registration/</a:t>
            </a:r>
            <a:endParaRPr lang="en-AU" sz="1200" dirty="0">
              <a:effectLst/>
              <a:ea typeface="Times New Roman" panose="02020603050405020304" pitchFamily="18" charset="0"/>
            </a:endParaRPr>
          </a:p>
          <a:p>
            <a:r>
              <a:rPr lang="en-AU" sz="1200" b="1" dirty="0">
                <a:effectLst/>
                <a:ea typeface="Times New Roman" panose="02020603050405020304" pitchFamily="18" charset="0"/>
              </a:rPr>
              <a:t> </a:t>
            </a:r>
            <a:endParaRPr lang="en-AU" sz="1200" u="sng" dirty="0">
              <a:solidFill>
                <a:srgbClr val="000000"/>
              </a:solidFill>
              <a:ea typeface="Times New Roman" panose="02020603050405020304" pitchFamily="18" charset="0"/>
            </a:endParaRPr>
          </a:p>
          <a:p>
            <a:r>
              <a:rPr lang="en-AU" sz="2400" b="1" dirty="0">
                <a:solidFill>
                  <a:srgbClr val="7B0C00"/>
                </a:solidFill>
                <a:effectLst/>
                <a:ea typeface="Times New Roman" panose="02020603050405020304" pitchFamily="18" charset="0"/>
              </a:rPr>
              <a:t>UNIFORMS &amp; EQUIPMENT</a:t>
            </a:r>
            <a:r>
              <a:rPr lang="en-AU" sz="2400" b="1" dirty="0">
                <a:solidFill>
                  <a:srgbClr val="000000"/>
                </a:solidFill>
                <a:effectLst/>
                <a:ea typeface="Times New Roman" panose="02020603050405020304" pitchFamily="18" charset="0"/>
              </a:rPr>
              <a:t> </a:t>
            </a:r>
            <a:endParaRPr lang="en-AU" sz="2400" dirty="0">
              <a:effectLst/>
              <a:ea typeface="Times New Roman" panose="02020603050405020304" pitchFamily="18" charset="0"/>
            </a:endParaRPr>
          </a:p>
          <a:p>
            <a:r>
              <a:rPr lang="en-AU" sz="1200" dirty="0">
                <a:solidFill>
                  <a:srgbClr val="000000"/>
                </a:solidFill>
                <a:ea typeface="Times New Roman" panose="02020603050405020304" pitchFamily="18" charset="0"/>
              </a:rPr>
              <a:t>Briars juniors play in a shirt, skorts or shorts and Briars socks. Information on uniforms can be provided by your team manager or found on our website:</a:t>
            </a:r>
          </a:p>
          <a:p>
            <a:r>
              <a:rPr lang="en-AU" sz="1200" dirty="0">
                <a:solidFill>
                  <a:srgbClr val="000000"/>
                </a:solidFill>
                <a:ea typeface="Times New Roman" panose="02020603050405020304" pitchFamily="18" charset="0"/>
                <a:hlinkClick r:id="rId5"/>
              </a:rPr>
              <a:t>https://www.revolutionise.com.au/briarshockey/uniforms</a:t>
            </a:r>
            <a:r>
              <a:rPr lang="en-AU" sz="1200" dirty="0">
                <a:solidFill>
                  <a:srgbClr val="000000"/>
                </a:solidFill>
                <a:ea typeface="Times New Roman" panose="02020603050405020304" pitchFamily="18" charset="0"/>
              </a:rPr>
              <a:t> </a:t>
            </a:r>
          </a:p>
          <a:p>
            <a:r>
              <a:rPr lang="en-AU" sz="1200" dirty="0">
                <a:effectLst/>
                <a:ea typeface="Times New Roman" panose="02020603050405020304" pitchFamily="18" charset="0"/>
              </a:rPr>
              <a:t> </a:t>
            </a:r>
          </a:p>
          <a:p>
            <a:r>
              <a:rPr lang="en-AU" sz="1200" b="1" dirty="0">
                <a:effectLst/>
                <a:ea typeface="Times New Roman" panose="02020603050405020304" pitchFamily="18" charset="0"/>
              </a:rPr>
              <a:t>Personal Equipment:</a:t>
            </a:r>
            <a:r>
              <a:rPr lang="en-AU" sz="1200" dirty="0">
                <a:effectLst/>
                <a:ea typeface="Times New Roman" panose="02020603050405020304" pitchFamily="18" charset="0"/>
              </a:rPr>
              <a:t> shin guards, hockey stick and a mouth guard will need to be purchased from a sporting retailer </a:t>
            </a:r>
            <a:r>
              <a:rPr lang="en-AU" sz="1200" dirty="0" err="1">
                <a:effectLst/>
                <a:ea typeface="Times New Roman" panose="02020603050405020304" pitchFamily="18" charset="0"/>
              </a:rPr>
              <a:t>eg</a:t>
            </a:r>
            <a:r>
              <a:rPr lang="en-AU" sz="1200" dirty="0">
                <a:effectLst/>
                <a:ea typeface="Times New Roman" panose="02020603050405020304" pitchFamily="18" charset="0"/>
              </a:rPr>
              <a:t>: Just Hockey</a:t>
            </a:r>
          </a:p>
          <a:p>
            <a:r>
              <a:rPr lang="en-AU" sz="1200" b="1" dirty="0">
                <a:solidFill>
                  <a:srgbClr val="941651"/>
                </a:solidFill>
                <a:effectLst/>
                <a:ea typeface="Times New Roman" panose="02020603050405020304" pitchFamily="18" charset="0"/>
              </a:rPr>
              <a:t> </a:t>
            </a:r>
            <a:endParaRPr lang="en-AU" sz="1200" dirty="0">
              <a:effectLst/>
              <a:ea typeface="Times New Roman" panose="02020603050405020304" pitchFamily="18" charset="0"/>
            </a:endParaRPr>
          </a:p>
          <a:p>
            <a:r>
              <a:rPr lang="en-AU" sz="2400" b="1" dirty="0">
                <a:solidFill>
                  <a:srgbClr val="7B0C00"/>
                </a:solidFill>
                <a:effectLst/>
                <a:ea typeface="Times New Roman" panose="02020603050405020304" pitchFamily="18" charset="0"/>
              </a:rPr>
              <a:t>UMPIRE DEVELOPMENT OPPORTUNITIES</a:t>
            </a:r>
            <a:endParaRPr lang="en-AU" sz="1200" dirty="0">
              <a:effectLst/>
              <a:ea typeface="Times New Roman" panose="02020603050405020304" pitchFamily="18" charset="0"/>
            </a:endParaRPr>
          </a:p>
          <a:p>
            <a:r>
              <a:rPr lang="en-AU" sz="1200" dirty="0">
                <a:effectLst/>
                <a:ea typeface="Times New Roman" panose="02020603050405020304" pitchFamily="18" charset="0"/>
              </a:rPr>
              <a:t>The development of Junior and senior umpires is a key focus for our club. Any junior or senior interested in starting or advancing their umpire development please contact Chris Thuell our umpire coordinator via </a:t>
            </a:r>
            <a:r>
              <a:rPr lang="en-AU" sz="1200" u="sng" dirty="0">
                <a:solidFill>
                  <a:srgbClr val="0563C1"/>
                </a:solidFill>
                <a:effectLst/>
                <a:ea typeface="Times New Roman" panose="02020603050405020304" pitchFamily="18" charset="0"/>
                <a:hlinkClick r:id="rId6"/>
              </a:rPr>
              <a:t>umpires@briarshockey.com.au</a:t>
            </a:r>
            <a:endParaRPr lang="en-AU" sz="1200" u="sng" dirty="0">
              <a:solidFill>
                <a:srgbClr val="0563C1"/>
              </a:solidFill>
              <a:effectLst/>
              <a:ea typeface="Times New Roman" panose="02020603050405020304" pitchFamily="18" charset="0"/>
            </a:endParaRPr>
          </a:p>
          <a:p>
            <a:endParaRPr lang="en-AU" sz="1200" b="1" dirty="0">
              <a:solidFill>
                <a:srgbClr val="7B0C0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7B0C00"/>
                </a:solidFill>
                <a:effectLst/>
                <a:uLnTx/>
                <a:uFillTx/>
                <a:latin typeface="Calibri" panose="020F0502020204030204"/>
                <a:ea typeface="Times New Roman" panose="02020603050405020304" pitchFamily="18" charset="0"/>
                <a:cs typeface="+mn-cs"/>
              </a:rPr>
              <a:t>VOLUNTEERING @ BRIARS</a:t>
            </a:r>
            <a:endParaRPr kumimoji="0" lang="en-AU"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r>
              <a:rPr lang="en-AU" sz="1200" dirty="0">
                <a:solidFill>
                  <a:srgbClr val="000000"/>
                </a:solidFill>
                <a:latin typeface="Calibri" panose="020F0502020204030204" pitchFamily="34" charset="0"/>
              </a:rPr>
              <a:t>Briars Hockey would not be successful without the dedication of our parent volunteers. There are plenty of opportunities to help out and we value any contributions you can make.</a:t>
            </a:r>
          </a:p>
          <a:p>
            <a:r>
              <a:rPr lang="en-AU" sz="1200" dirty="0">
                <a:solidFill>
                  <a:srgbClr val="000000"/>
                </a:solidFill>
                <a:latin typeface="Calibri" panose="020F0502020204030204" pitchFamily="34" charset="0"/>
              </a:rPr>
              <a:t>For further information see:</a:t>
            </a:r>
          </a:p>
          <a:p>
            <a:r>
              <a:rPr lang="en-AU" sz="1200" dirty="0">
                <a:solidFill>
                  <a:srgbClr val="0563C2"/>
                </a:solidFill>
                <a:latin typeface="Calibri" panose="020F0502020204030204" pitchFamily="34" charset="0"/>
              </a:rPr>
              <a:t>https://</a:t>
            </a:r>
            <a:r>
              <a:rPr lang="en-AU" sz="1200" dirty="0" err="1">
                <a:solidFill>
                  <a:srgbClr val="0563C2"/>
                </a:solidFill>
                <a:latin typeface="Calibri" panose="020F0502020204030204" pitchFamily="34" charset="0"/>
              </a:rPr>
              <a:t>www.revolutionise.com.au</a:t>
            </a:r>
            <a:r>
              <a:rPr lang="en-AU" sz="1200" dirty="0">
                <a:solidFill>
                  <a:srgbClr val="0563C2"/>
                </a:solidFill>
                <a:latin typeface="Calibri" panose="020F0502020204030204" pitchFamily="34" charset="0"/>
              </a:rPr>
              <a:t>/</a:t>
            </a:r>
            <a:r>
              <a:rPr lang="en-AU" sz="1200" dirty="0" err="1">
                <a:solidFill>
                  <a:srgbClr val="0563C2"/>
                </a:solidFill>
                <a:latin typeface="Calibri" panose="020F0502020204030204" pitchFamily="34" charset="0"/>
              </a:rPr>
              <a:t>briarshockey</a:t>
            </a:r>
            <a:r>
              <a:rPr lang="en-AU" sz="1200" dirty="0">
                <a:solidFill>
                  <a:srgbClr val="0563C2"/>
                </a:solidFill>
                <a:latin typeface="Calibri" panose="020F0502020204030204" pitchFamily="34" charset="0"/>
              </a:rPr>
              <a:t>/volunteering-briars</a:t>
            </a:r>
          </a:p>
          <a:p>
            <a:endParaRPr lang="en-AU" sz="1200" b="1" dirty="0">
              <a:solidFill>
                <a:srgbClr val="7B0C00"/>
              </a:solidFill>
            </a:endParaRPr>
          </a:p>
          <a:p>
            <a:r>
              <a:rPr lang="en-AU" sz="2400" b="1" dirty="0">
                <a:solidFill>
                  <a:srgbClr val="7B0C00"/>
                </a:solidFill>
                <a:effectLst/>
                <a:ea typeface="Times New Roman" panose="02020603050405020304" pitchFamily="18" charset="0"/>
              </a:rPr>
              <a:t>HAVE QUESTIONS OR NEED HELP</a:t>
            </a:r>
            <a:endParaRPr lang="en-AU" sz="2400" dirty="0">
              <a:effectLst/>
              <a:ea typeface="Times New Roman" panose="02020603050405020304" pitchFamily="18" charset="0"/>
            </a:endParaRPr>
          </a:p>
          <a:p>
            <a:r>
              <a:rPr lang="en-US" sz="1200" dirty="0">
                <a:solidFill>
                  <a:srgbClr val="000000"/>
                </a:solidFill>
                <a:latin typeface="Calibri" panose="020F0502020204030204" pitchFamily="34" charset="0"/>
              </a:rPr>
              <a:t>Our Junior VP is your best initial contact</a:t>
            </a:r>
            <a:endParaRPr lang="en-AU" sz="1200" dirty="0">
              <a:solidFill>
                <a:srgbClr val="0563C2"/>
              </a:solidFill>
              <a:latin typeface="Calibri" panose="020F0502020204030204" pitchFamily="34" charset="0"/>
            </a:endParaRPr>
          </a:p>
          <a:p>
            <a:r>
              <a:rPr lang="en-AU" sz="1200" dirty="0">
                <a:hlinkClick r:id="rId7"/>
              </a:rPr>
              <a:t>juniorsecretary@briarshockey.com.au</a:t>
            </a:r>
            <a:endParaRPr lang="en-AU" sz="1200" dirty="0"/>
          </a:p>
          <a:p>
            <a:endParaRPr lang="en-AU" sz="1200" dirty="0">
              <a:effectLst/>
              <a:ea typeface="Times New Roman" panose="02020603050405020304" pitchFamily="18" charset="0"/>
            </a:endParaRPr>
          </a:p>
        </p:txBody>
      </p:sp>
      <p:sp>
        <p:nvSpPr>
          <p:cNvPr id="7" name="Rectangle 6">
            <a:extLst>
              <a:ext uri="{FF2B5EF4-FFF2-40B4-BE49-F238E27FC236}">
                <a16:creationId xmlns:a16="http://schemas.microsoft.com/office/drawing/2014/main" id="{D2A1E67E-B614-A229-29C2-FD6057935542}"/>
              </a:ext>
            </a:extLst>
          </p:cNvPr>
          <p:cNvSpPr/>
          <p:nvPr/>
        </p:nvSpPr>
        <p:spPr>
          <a:xfrm>
            <a:off x="231419" y="53351"/>
            <a:ext cx="3778250" cy="646331"/>
          </a:xfrm>
          <a:prstGeom prst="rect">
            <a:avLst/>
          </a:prstGeom>
        </p:spPr>
        <p:txBody>
          <a:bodyPr>
            <a:spAutoFit/>
          </a:bodyPr>
          <a:lstStyle/>
          <a:p>
            <a:r>
              <a:rPr lang="en-AU" b="1" dirty="0">
                <a:solidFill>
                  <a:srgbClr val="7B0C00"/>
                </a:solidFill>
                <a:latin typeface="Calibri-Bold"/>
              </a:rPr>
              <a:t>Briars Junior Hockey</a:t>
            </a:r>
          </a:p>
          <a:p>
            <a:r>
              <a:rPr lang="en-AU" b="1" dirty="0">
                <a:solidFill>
                  <a:srgbClr val="7B0C00"/>
                </a:solidFill>
                <a:latin typeface="Calibri-Bold"/>
              </a:rPr>
              <a:t>2024 Season Information Pack</a:t>
            </a:r>
            <a:endParaRPr lang="en-AU" dirty="0"/>
          </a:p>
        </p:txBody>
      </p:sp>
      <p:sp>
        <p:nvSpPr>
          <p:cNvPr id="8" name="Rectangle 7">
            <a:extLst>
              <a:ext uri="{FF2B5EF4-FFF2-40B4-BE49-F238E27FC236}">
                <a16:creationId xmlns:a16="http://schemas.microsoft.com/office/drawing/2014/main" id="{4345A1F0-F89B-960A-4739-D81E8A7537F2}"/>
              </a:ext>
            </a:extLst>
          </p:cNvPr>
          <p:cNvSpPr/>
          <p:nvPr/>
        </p:nvSpPr>
        <p:spPr>
          <a:xfrm>
            <a:off x="407408" y="7993000"/>
            <a:ext cx="6931568" cy="2123658"/>
          </a:xfrm>
          <a:prstGeom prst="rect">
            <a:avLst/>
          </a:prstGeom>
        </p:spPr>
        <p:txBody>
          <a:bodyPr wrap="square">
            <a:spAutoFit/>
          </a:bodyPr>
          <a:lstStyle/>
          <a:p>
            <a:r>
              <a:rPr lang="en-AU" sz="2400" b="1" dirty="0">
                <a:solidFill>
                  <a:srgbClr val="7B0C00"/>
                </a:solidFill>
                <a:latin typeface="Calibri-Bold"/>
              </a:rPr>
              <a:t>REPRESENTATIVE HOCKEY:  </a:t>
            </a:r>
            <a:endParaRPr lang="en-AU" sz="1200" dirty="0">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2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All </a:t>
            </a:r>
            <a:r>
              <a:rPr lang="en-AU" altLang="en-US" sz="1200" dirty="0">
                <a:ea typeface="Times New Roman" panose="02020603050405020304" pitchFamily="18" charset="0"/>
                <a:cs typeface="Calibri" panose="020F0502020204030204" pitchFamily="34" charset="0"/>
              </a:rPr>
              <a:t>players interested in furthering their hockey are </a:t>
            </a:r>
            <a:r>
              <a:rPr kumimoji="0" lang="en-AU" altLang="en-US" sz="12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encouraged to participate in our association (SEHA) representative hockey competition, providing further development opportunities, exposure to different coaching styles and new social connections. </a:t>
            </a:r>
          </a:p>
          <a:p>
            <a:pPr marL="0" marR="0" lvl="0" indent="0" algn="l" defTabSz="914400" rtl="0" eaLnBrk="0" fontAlgn="base" latinLnBrk="0" hangingPunct="0">
              <a:lnSpc>
                <a:spcPct val="100000"/>
              </a:lnSpc>
              <a:spcBef>
                <a:spcPct val="0"/>
              </a:spcBef>
              <a:spcAft>
                <a:spcPct val="0"/>
              </a:spcAft>
              <a:buClrTx/>
              <a:buSzTx/>
              <a:buFontTx/>
              <a:buNone/>
              <a:tabLst/>
            </a:pPr>
            <a:endParaRPr lang="en-AU" altLang="en-US" sz="1200" dirty="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2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SEHA has representative teams in Juniors – under 12s to under 18s</a:t>
            </a:r>
            <a:endParaRPr lang="en-AU" altLang="en-US" sz="1200" dirty="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2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endParaRPr>
          </a:p>
          <a:p>
            <a:pPr defTabSz="914400" eaLnBrk="0" fontAlgn="base" hangingPunct="0">
              <a:spcBef>
                <a:spcPct val="0"/>
              </a:spcBef>
              <a:spcAft>
                <a:spcPct val="0"/>
              </a:spcAft>
            </a:pPr>
            <a:r>
              <a:rPr kumimoji="0" lang="en-AU" altLang="en-US" sz="12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SEHA representative hockey nominations are communicated, early each season and will be </a:t>
            </a:r>
            <a:r>
              <a:rPr lang="en-AU" altLang="en-US" sz="1200" dirty="0">
                <a:ea typeface="Times New Roman" panose="02020603050405020304" pitchFamily="18" charset="0"/>
                <a:cs typeface="Calibri" panose="020F0502020204030204" pitchFamily="34" charset="0"/>
              </a:rPr>
              <a:t>on the Briars socials and e-news</a:t>
            </a:r>
            <a:r>
              <a:rPr kumimoji="0" lang="en-AU" altLang="en-US" sz="12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 You can also refer to the SEHA website for registration links </a:t>
            </a:r>
            <a:r>
              <a:rPr kumimoji="0" lang="en-AU" altLang="en-US" sz="12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hlinkClick r:id="rId8"/>
              </a:rPr>
              <a:t>https://www.seha.com.au/home/</a:t>
            </a:r>
            <a:endParaRPr kumimoji="0" lang="en-AU" altLang="en-US" sz="1200" b="0" i="0" u="none" strike="noStrike" cap="none" normalizeH="0" baseline="0" dirty="0">
              <a:ln>
                <a:noFill/>
              </a:ln>
              <a:solidFill>
                <a:schemeClr val="tx1"/>
              </a:solidFill>
              <a:effectLst/>
            </a:endParaRPr>
          </a:p>
        </p:txBody>
      </p:sp>
      <p:pic>
        <p:nvPicPr>
          <p:cNvPr id="9" name="Picture 8">
            <a:extLst>
              <a:ext uri="{FF2B5EF4-FFF2-40B4-BE49-F238E27FC236}">
                <a16:creationId xmlns:a16="http://schemas.microsoft.com/office/drawing/2014/main" id="{DB4AA077-92A9-2AA3-333C-FDE71E8ADFF2}"/>
              </a:ext>
            </a:extLst>
          </p:cNvPr>
          <p:cNvPicPr>
            <a:picLocks noChangeAspect="1"/>
          </p:cNvPicPr>
          <p:nvPr/>
        </p:nvPicPr>
        <p:blipFill>
          <a:blip r:embed="rId9"/>
          <a:stretch>
            <a:fillRect/>
          </a:stretch>
        </p:blipFill>
        <p:spPr>
          <a:xfrm>
            <a:off x="5576985" y="9810434"/>
            <a:ext cx="1414395" cy="463336"/>
          </a:xfrm>
          <a:prstGeom prst="rect">
            <a:avLst/>
          </a:prstGeom>
        </p:spPr>
      </p:pic>
    </p:spTree>
    <p:extLst>
      <p:ext uri="{BB962C8B-B14F-4D97-AF65-F5344CB8AC3E}">
        <p14:creationId xmlns:p14="http://schemas.microsoft.com/office/powerpoint/2010/main" val="232124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C8C836-DCF6-4F3B-8BE7-FC9DBB31AA91}"/>
              </a:ext>
            </a:extLst>
          </p:cNvPr>
          <p:cNvSpPr/>
          <p:nvPr/>
        </p:nvSpPr>
        <p:spPr>
          <a:xfrm>
            <a:off x="0" y="0"/>
            <a:ext cx="7559675" cy="75303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a:extLst>
              <a:ext uri="{FF2B5EF4-FFF2-40B4-BE49-F238E27FC236}">
                <a16:creationId xmlns:a16="http://schemas.microsoft.com/office/drawing/2014/main" id="{A56C62A9-E314-4BD6-88B9-62A365D58FC2}"/>
              </a:ext>
            </a:extLst>
          </p:cNvPr>
          <p:cNvSpPr/>
          <p:nvPr/>
        </p:nvSpPr>
        <p:spPr>
          <a:xfrm>
            <a:off x="0" y="760329"/>
            <a:ext cx="7559675" cy="139850"/>
          </a:xfrm>
          <a:prstGeom prst="rect">
            <a:avLst/>
          </a:prstGeom>
          <a:solidFill>
            <a:srgbClr val="8501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a:extLst>
              <a:ext uri="{FF2B5EF4-FFF2-40B4-BE49-F238E27FC236}">
                <a16:creationId xmlns:a16="http://schemas.microsoft.com/office/drawing/2014/main" id="{7ABD4E1F-A12E-4102-BC6C-5DBA811F2D34}"/>
              </a:ext>
            </a:extLst>
          </p:cNvPr>
          <p:cNvSpPr/>
          <p:nvPr/>
        </p:nvSpPr>
        <p:spPr>
          <a:xfrm>
            <a:off x="231419" y="53351"/>
            <a:ext cx="3778250" cy="646331"/>
          </a:xfrm>
          <a:prstGeom prst="rect">
            <a:avLst/>
          </a:prstGeom>
        </p:spPr>
        <p:txBody>
          <a:bodyPr>
            <a:spAutoFit/>
          </a:bodyPr>
          <a:lstStyle/>
          <a:p>
            <a:r>
              <a:rPr lang="en-AU" b="1" dirty="0">
                <a:solidFill>
                  <a:srgbClr val="7B0C00"/>
                </a:solidFill>
                <a:latin typeface="Calibri-Bold"/>
              </a:rPr>
              <a:t>Briars Junior Hockey</a:t>
            </a:r>
          </a:p>
          <a:p>
            <a:r>
              <a:rPr lang="en-AU" b="1" dirty="0">
                <a:solidFill>
                  <a:srgbClr val="7B0C00"/>
                </a:solidFill>
                <a:latin typeface="Calibri-Bold"/>
              </a:rPr>
              <a:t>2024 Season Information Pack</a:t>
            </a:r>
            <a:endParaRPr lang="en-AU" dirty="0"/>
          </a:p>
        </p:txBody>
      </p:sp>
      <p:pic>
        <p:nvPicPr>
          <p:cNvPr id="6" name="Picture 5">
            <a:extLst>
              <a:ext uri="{FF2B5EF4-FFF2-40B4-BE49-F238E27FC236}">
                <a16:creationId xmlns:a16="http://schemas.microsoft.com/office/drawing/2014/main" id="{325BA3AB-EE7E-4A70-B0B2-A8EFAB749A72}"/>
              </a:ext>
            </a:extLst>
          </p:cNvPr>
          <p:cNvPicPr/>
          <p:nvPr/>
        </p:nvPicPr>
        <p:blipFill>
          <a:blip r:embed="rId2" cstate="print">
            <a:extLst>
              <a:ext uri="{BEBA8EAE-BF5A-486C-A8C5-ECC9F3942E4B}">
                <a14:imgProps xmlns:a14="http://schemas.microsoft.com/office/drawing/2010/main">
                  <a14:imgLayer r:embed="rId3">
                    <a14:imgEffect>
                      <a14:backgroundRemoval t="3681" b="95706" l="2017" r="97406">
                        <a14:foregroundMark x1="6052" y1="42025" x2="6052" y2="42025"/>
                        <a14:foregroundMark x1="28818" y1="23620" x2="28818" y2="23620"/>
                        <a14:foregroundMark x1="50720" y1="6442" x2="50720" y2="6442"/>
                        <a14:foregroundMark x1="76369" y1="22393" x2="76369" y2="22393"/>
                        <a14:foregroundMark x1="94524" y1="41104" x2="94524" y2="41104"/>
                        <a14:foregroundMark x1="12392" y1="74540" x2="12392" y2="74540"/>
                        <a14:foregroundMark x1="29107" y1="74233" x2="29107" y2="74233"/>
                        <a14:foregroundMark x1="41787" y1="73313" x2="41787" y2="73313"/>
                        <a14:foregroundMark x1="54467" y1="68098" x2="54467" y2="68098"/>
                        <a14:foregroundMark x1="64553" y1="73313" x2="64553" y2="73313"/>
                        <a14:foregroundMark x1="78963" y1="72393" x2="78963" y2="72393"/>
                        <a14:foregroundMark x1="24784" y1="91718" x2="24784" y2="91718"/>
                        <a14:foregroundMark x1="46110" y1="3681" x2="46398" y2="4601"/>
                        <a14:foregroundMark x1="30259" y1="92025" x2="30259" y2="92025"/>
                        <a14:foregroundMark x1="33718" y1="89877" x2="33718" y2="89877"/>
                        <a14:foregroundMark x1="44380" y1="88650" x2="44380" y2="88650"/>
                        <a14:foregroundMark x1="38040" y1="96319" x2="38040" y2="96319"/>
                        <a14:foregroundMark x1="53602" y1="92638" x2="53602" y2="92638"/>
                        <a14:foregroundMark x1="61960" y1="96319" x2="61960" y2="96319"/>
                        <a14:foregroundMark x1="73487" y1="92331" x2="73487" y2="92331"/>
                        <a14:foregroundMark x1="42651" y1="48160" x2="44647" y2="50683"/>
                        <a14:foregroundMark x1="52738" y1="53374" x2="57637" y2="47853"/>
                        <a14:foregroundMark x1="2305" y1="42638" x2="2305" y2="42638"/>
                        <a14:foregroundMark x1="97406" y1="44172" x2="97406" y2="44172"/>
                        <a14:backgroundMark x1="16427" y1="70552" x2="16427" y2="70552"/>
                        <a14:backgroundMark x1="53026" y1="74847" x2="53026" y2="74847"/>
                        <a14:backgroundMark x1="50720" y1="43252" x2="50720" y2="43252"/>
                        <a14:backgroundMark x1="50144" y1="37423" x2="50144" y2="37423"/>
                        <a14:backgroundMark x1="49280" y1="30982" x2="49280" y2="30982"/>
                        <a14:backgroundMark x1="50720" y1="29448" x2="50720" y2="29448"/>
                        <a14:backgroundMark x1="50144" y1="28528" x2="49568" y2="41718"/>
                        <a14:backgroundMark x1="50144" y1="27914" x2="50144" y2="27914"/>
                        <a14:backgroundMark x1="25360" y1="45706" x2="25360" y2="45706"/>
                        <a14:backgroundMark x1="74640" y1="46012" x2="74640" y2="46012"/>
                        <a14:backgroundMark x1="42075" y1="53374" x2="46398" y2="56442"/>
                        <a14:backgroundMark x1="54179" y1="56442" x2="58213" y2="53988"/>
                        <a14:backgroundMark x1="24496" y1="45706" x2="24496" y2="45706"/>
                        <a14:backgroundMark x1="50144" y1="27301" x2="50144" y2="27301"/>
                      </a14:backgroundRemoval>
                    </a14:imgEffect>
                  </a14:imgLayer>
                </a14:imgProps>
              </a:ext>
              <a:ext uri="{28A0092B-C50C-407E-A947-70E740481C1C}">
                <a14:useLocalDpi xmlns:a14="http://schemas.microsoft.com/office/drawing/2010/main" val="0"/>
              </a:ext>
            </a:extLst>
          </a:blip>
          <a:stretch>
            <a:fillRect/>
          </a:stretch>
        </p:blipFill>
        <p:spPr>
          <a:xfrm>
            <a:off x="6796585" y="53351"/>
            <a:ext cx="674282" cy="646331"/>
          </a:xfrm>
          <a:prstGeom prst="rect">
            <a:avLst/>
          </a:prstGeom>
        </p:spPr>
      </p:pic>
      <p:sp>
        <p:nvSpPr>
          <p:cNvPr id="7" name="Rectangle 6">
            <a:extLst>
              <a:ext uri="{FF2B5EF4-FFF2-40B4-BE49-F238E27FC236}">
                <a16:creationId xmlns:a16="http://schemas.microsoft.com/office/drawing/2014/main" id="{EB672757-F888-43A3-BA69-3D9CF5833C3C}"/>
              </a:ext>
            </a:extLst>
          </p:cNvPr>
          <p:cNvSpPr/>
          <p:nvPr/>
        </p:nvSpPr>
        <p:spPr>
          <a:xfrm>
            <a:off x="111382" y="907473"/>
            <a:ext cx="7310555" cy="3908762"/>
          </a:xfrm>
          <a:prstGeom prst="rect">
            <a:avLst/>
          </a:prstGeom>
        </p:spPr>
        <p:txBody>
          <a:bodyPr wrap="square">
            <a:spAutoFit/>
          </a:bodyPr>
          <a:lstStyle/>
          <a:p>
            <a:r>
              <a:rPr lang="en-AU" sz="2400" b="1" dirty="0">
                <a:solidFill>
                  <a:srgbClr val="7B0C00"/>
                </a:solidFill>
                <a:latin typeface="Calibri-Bold"/>
              </a:rPr>
              <a:t>CODE OF CONDUCT:</a:t>
            </a:r>
          </a:p>
          <a:p>
            <a:r>
              <a:rPr lang="en-US" sz="1400" dirty="0">
                <a:solidFill>
                  <a:srgbClr val="000000"/>
                </a:solidFill>
              </a:rPr>
              <a:t>Briars Hockey Club aligns completely with the Hockey Australia Code of Behaviour and in doing so are also aligned with Hockey NSW and our association SEHA. Our players/members, parents, coaches, managers and officials are asked to read the Codes of Behaviour relevant to them, they can be accessed from the Briars website via the link below:</a:t>
            </a:r>
          </a:p>
          <a:p>
            <a:endParaRPr lang="en-AU" sz="1400" dirty="0">
              <a:solidFill>
                <a:srgbClr val="0563C2"/>
              </a:solidFill>
            </a:endParaRPr>
          </a:p>
          <a:p>
            <a:r>
              <a:rPr lang="en-AU" sz="1400" dirty="0">
                <a:solidFill>
                  <a:srgbClr val="0563C2"/>
                </a:solidFill>
              </a:rPr>
              <a:t>https://www.revolutionise.com.au/briarshockey/policies-documents/code-of-behaviour/</a:t>
            </a:r>
          </a:p>
          <a:p>
            <a:endParaRPr lang="en-AU" sz="1400" b="1" dirty="0">
              <a:solidFill>
                <a:srgbClr val="000000"/>
              </a:solidFill>
            </a:endParaRPr>
          </a:p>
          <a:p>
            <a:r>
              <a:rPr lang="en-AU" sz="1400" b="1" dirty="0">
                <a:solidFill>
                  <a:srgbClr val="000000"/>
                </a:solidFill>
              </a:rPr>
              <a:t>Behavioural Incident Process:</a:t>
            </a:r>
          </a:p>
          <a:p>
            <a:r>
              <a:rPr lang="en-US" sz="1400" dirty="0">
                <a:solidFill>
                  <a:srgbClr val="000000"/>
                </a:solidFill>
              </a:rPr>
              <a:t>Although we hope it is not required if you have concerns and/or witnessed a behavioural incident that is not aligned to our code of behaviour, please contact Junior VP – Wade Johnson to discuss the incident. Briars has a compliance officer on the committee of which all incidents will be referred to along with the club VPs and President for discussion and resolution. Any Issue the Briars committee deem to be outside their jurisdiction will be referred to NSW hockey. </a:t>
            </a:r>
          </a:p>
          <a:p>
            <a:endParaRPr lang="en-US" sz="1400" dirty="0">
              <a:solidFill>
                <a:srgbClr val="000000"/>
              </a:solidFill>
            </a:endParaRPr>
          </a:p>
          <a:p>
            <a:r>
              <a:rPr lang="en-US" sz="1400" dirty="0">
                <a:solidFill>
                  <a:srgbClr val="000000"/>
                </a:solidFill>
              </a:rPr>
              <a:t>All Players will need to sign that they have read and are aligned to the Code of behavior and Briars Ethos. </a:t>
            </a:r>
            <a:endParaRPr lang="en-US" sz="1400" dirty="0">
              <a:solidFill>
                <a:srgbClr val="000000"/>
              </a:solidFill>
              <a:latin typeface="Calibri" panose="020F0502020204030204" pitchFamily="34" charset="0"/>
            </a:endParaRPr>
          </a:p>
        </p:txBody>
      </p:sp>
      <p:sp>
        <p:nvSpPr>
          <p:cNvPr id="4" name="Rectangle 3">
            <a:extLst>
              <a:ext uri="{FF2B5EF4-FFF2-40B4-BE49-F238E27FC236}">
                <a16:creationId xmlns:a16="http://schemas.microsoft.com/office/drawing/2014/main" id="{2B1AC50A-5C2B-093E-1541-50A0C55A9F17}"/>
              </a:ext>
            </a:extLst>
          </p:cNvPr>
          <p:cNvSpPr/>
          <p:nvPr/>
        </p:nvSpPr>
        <p:spPr>
          <a:xfrm>
            <a:off x="137734" y="4665619"/>
            <a:ext cx="7284203" cy="6063198"/>
          </a:xfrm>
          <a:prstGeom prst="rect">
            <a:avLst/>
          </a:prstGeom>
        </p:spPr>
        <p:txBody>
          <a:bodyPr wrap="square">
            <a:spAutoFit/>
          </a:bodyPr>
          <a:lstStyle/>
          <a:p>
            <a:endParaRPr lang="en-AU" sz="1400" b="1" dirty="0">
              <a:solidFill>
                <a:srgbClr val="7B0C00"/>
              </a:solidFill>
              <a:latin typeface="Calibri-Bold"/>
            </a:endParaRPr>
          </a:p>
          <a:p>
            <a:r>
              <a:rPr lang="en-AU" sz="2400" b="1" dirty="0">
                <a:solidFill>
                  <a:srgbClr val="7B0C00"/>
                </a:solidFill>
                <a:latin typeface="Calibri-Bold"/>
              </a:rPr>
              <a:t>BRIARS HOCKEY ETHOS:</a:t>
            </a:r>
          </a:p>
          <a:p>
            <a:r>
              <a:rPr lang="en-AU" sz="1400" dirty="0">
                <a:ea typeface="Times New Roman" panose="02020603050405020304" pitchFamily="18" charset="0"/>
              </a:rPr>
              <a:t>Briars is a club that focuses on all players having fun as a priority, being inclusive and assisting players to play at their best at all times.</a:t>
            </a:r>
            <a:endParaRPr lang="en-AU" sz="1400" b="1" dirty="0"/>
          </a:p>
          <a:p>
            <a:endParaRPr lang="en-AU" sz="1400" b="1" dirty="0">
              <a:solidFill>
                <a:srgbClr val="000000"/>
              </a:solidFill>
            </a:endParaRPr>
          </a:p>
          <a:p>
            <a:r>
              <a:rPr lang="en-AU" sz="1400" b="1" dirty="0">
                <a:solidFill>
                  <a:srgbClr val="000000"/>
                </a:solidFill>
              </a:rPr>
              <a:t>Briars Hockey Coaches;</a:t>
            </a:r>
          </a:p>
          <a:p>
            <a:pPr marL="285750" indent="-285750">
              <a:buFont typeface="Arial" panose="020B0604020202020204" pitchFamily="34" charset="0"/>
              <a:buChar char="•"/>
            </a:pPr>
            <a:r>
              <a:rPr lang="en-US" sz="1400" dirty="0">
                <a:solidFill>
                  <a:srgbClr val="000000"/>
                </a:solidFill>
              </a:rPr>
              <a:t>Behave in accordance with the Briars Code of Conduct at all times.</a:t>
            </a:r>
          </a:p>
          <a:p>
            <a:pPr marL="285750" indent="-285750">
              <a:buFont typeface="Arial" panose="020B0604020202020204" pitchFamily="34" charset="0"/>
              <a:buChar char="•"/>
            </a:pPr>
            <a:r>
              <a:rPr lang="en-US" sz="1400" dirty="0">
                <a:solidFill>
                  <a:srgbClr val="000000"/>
                </a:solidFill>
              </a:rPr>
              <a:t>Lead with a positive and inclusive attitudes to all team members and officials. </a:t>
            </a:r>
          </a:p>
          <a:p>
            <a:pPr marL="285750" indent="-285750">
              <a:buFont typeface="Arial" panose="020B0604020202020204" pitchFamily="34" charset="0"/>
              <a:buChar char="•"/>
            </a:pPr>
            <a:r>
              <a:rPr lang="en-US" sz="1400" dirty="0">
                <a:solidFill>
                  <a:srgbClr val="000000"/>
                </a:solidFill>
              </a:rPr>
              <a:t>Build individual skills and team dynamic throughout training sessions. </a:t>
            </a:r>
          </a:p>
          <a:p>
            <a:pPr marL="285750" indent="-285750">
              <a:buFont typeface="Arial" panose="020B0604020202020204" pitchFamily="34" charset="0"/>
              <a:buChar char="•"/>
            </a:pPr>
            <a:r>
              <a:rPr lang="en-US" sz="1400" dirty="0">
                <a:solidFill>
                  <a:srgbClr val="000000"/>
                </a:solidFill>
              </a:rPr>
              <a:t>Prepare training sessions in accordance with team level with the aim to build and improve the team's performance </a:t>
            </a:r>
          </a:p>
          <a:p>
            <a:pPr marL="285750" indent="-285750">
              <a:buFont typeface="Arial" panose="020B0604020202020204" pitchFamily="34" charset="0"/>
              <a:buChar char="•"/>
            </a:pPr>
            <a:r>
              <a:rPr lang="en-US" sz="1400" dirty="0">
                <a:solidFill>
                  <a:srgbClr val="000000"/>
                </a:solidFill>
              </a:rPr>
              <a:t>Be clear, fair and open with communication to the team, team family members and officials. </a:t>
            </a:r>
          </a:p>
          <a:p>
            <a:pPr marL="285750" indent="-285750">
              <a:buFont typeface="Arial" panose="020B0604020202020204" pitchFamily="34" charset="0"/>
              <a:buChar char="•"/>
            </a:pPr>
            <a:r>
              <a:rPr lang="en-US" sz="1400" dirty="0">
                <a:solidFill>
                  <a:srgbClr val="000000"/>
                </a:solidFill>
              </a:rPr>
              <a:t>Take a firm, fair consistent approach to managing behaviour. </a:t>
            </a:r>
          </a:p>
          <a:p>
            <a:pPr marL="285750" indent="-285750">
              <a:buFont typeface="Arial" panose="020B0604020202020204" pitchFamily="34" charset="0"/>
              <a:buChar char="•"/>
            </a:pPr>
            <a:r>
              <a:rPr lang="en-US" sz="1400" dirty="0">
                <a:solidFill>
                  <a:srgbClr val="000000"/>
                </a:solidFill>
              </a:rPr>
              <a:t>Bring some fun, this is why we play hockey. </a:t>
            </a:r>
          </a:p>
          <a:p>
            <a:endParaRPr lang="en-US" sz="1400" dirty="0">
              <a:solidFill>
                <a:srgbClr val="000000"/>
              </a:solidFill>
            </a:endParaRPr>
          </a:p>
          <a:p>
            <a:r>
              <a:rPr lang="en-AU" sz="1400" b="1" dirty="0">
                <a:solidFill>
                  <a:srgbClr val="000000"/>
                </a:solidFill>
              </a:rPr>
              <a:t>Briars Hockey Players;</a:t>
            </a:r>
          </a:p>
          <a:p>
            <a:pPr marL="285750" indent="-285750">
              <a:buFont typeface="Arial" panose="020B0604020202020204" pitchFamily="34" charset="0"/>
              <a:buChar char="•"/>
            </a:pPr>
            <a:r>
              <a:rPr lang="en-US" sz="1400" dirty="0">
                <a:solidFill>
                  <a:srgbClr val="000000"/>
                </a:solidFill>
              </a:rPr>
              <a:t>Behave in accordance with the Briars Code of Conduct at all times.</a:t>
            </a:r>
          </a:p>
          <a:p>
            <a:pPr marL="285750" indent="-285750">
              <a:buFont typeface="Arial" panose="020B0604020202020204" pitchFamily="34" charset="0"/>
              <a:buChar char="•"/>
            </a:pPr>
            <a:r>
              <a:rPr lang="en-US" sz="1400" dirty="0">
                <a:solidFill>
                  <a:srgbClr val="000000"/>
                </a:solidFill>
              </a:rPr>
              <a:t>Bring a positive and inclusive attitude to training and games. </a:t>
            </a:r>
          </a:p>
          <a:p>
            <a:pPr marL="285750" indent="-285750">
              <a:buFont typeface="Arial" panose="020B0604020202020204" pitchFamily="34" charset="0"/>
              <a:buChar char="•"/>
            </a:pPr>
            <a:r>
              <a:rPr lang="en-US" sz="1400" dirty="0">
                <a:solidFill>
                  <a:srgbClr val="000000"/>
                </a:solidFill>
              </a:rPr>
              <a:t>Attend Training every week with me team  </a:t>
            </a:r>
          </a:p>
          <a:p>
            <a:pPr marL="285750" indent="-285750">
              <a:buFont typeface="Arial" panose="020B0604020202020204" pitchFamily="34" charset="0"/>
              <a:buChar char="•"/>
            </a:pPr>
            <a:r>
              <a:rPr lang="en-US" sz="1400" dirty="0">
                <a:solidFill>
                  <a:srgbClr val="000000"/>
                </a:solidFill>
              </a:rPr>
              <a:t>Train and play with complete respect to my coach, my team, opponents and officials</a:t>
            </a:r>
          </a:p>
          <a:p>
            <a:pPr marL="285750" indent="-285750">
              <a:buFont typeface="Arial" panose="020B0604020202020204" pitchFamily="34" charset="0"/>
              <a:buChar char="•"/>
            </a:pPr>
            <a:r>
              <a:rPr lang="en-US" sz="1400" dirty="0">
                <a:solidFill>
                  <a:srgbClr val="000000"/>
                </a:solidFill>
              </a:rPr>
              <a:t>Always demonstrate good sportsmanship on and off the field</a:t>
            </a:r>
          </a:p>
          <a:p>
            <a:pPr marL="285750" indent="-285750">
              <a:buFont typeface="Arial" panose="020B0604020202020204" pitchFamily="34" charset="0"/>
              <a:buChar char="•"/>
            </a:pPr>
            <a:r>
              <a:rPr lang="en-US" sz="1400" dirty="0">
                <a:solidFill>
                  <a:srgbClr val="000000"/>
                </a:solidFill>
              </a:rPr>
              <a:t>Respect Umpires and officials always. Not argue with officials on/off the field, if I disagree, I will request my captain to approach the official during a break/after game </a:t>
            </a:r>
          </a:p>
          <a:p>
            <a:pPr marL="285750" indent="-285750">
              <a:buFont typeface="Arial" panose="020B0604020202020204" pitchFamily="34" charset="0"/>
              <a:buChar char="•"/>
            </a:pPr>
            <a:r>
              <a:rPr lang="en-US" sz="1400" dirty="0">
                <a:solidFill>
                  <a:srgbClr val="000000"/>
                </a:solidFill>
              </a:rPr>
              <a:t>Arrive with ample time before my game as per coach requests. </a:t>
            </a:r>
          </a:p>
          <a:p>
            <a:pPr marL="285750" indent="-285750">
              <a:buFont typeface="Arial" panose="020B0604020202020204" pitchFamily="34" charset="0"/>
              <a:buChar char="•"/>
            </a:pPr>
            <a:r>
              <a:rPr lang="en-US" sz="1400" dirty="0">
                <a:solidFill>
                  <a:srgbClr val="000000"/>
                </a:solidFill>
              </a:rPr>
              <a:t>Assist the club in helping in the canteen at Cintra at least 2 times a year.</a:t>
            </a:r>
          </a:p>
          <a:p>
            <a:pPr marL="285750" indent="-285750">
              <a:buFont typeface="Arial" panose="020B0604020202020204" pitchFamily="34" charset="0"/>
              <a:buChar char="•"/>
            </a:pPr>
            <a:r>
              <a:rPr lang="en-US" sz="1400" dirty="0">
                <a:solidFill>
                  <a:srgbClr val="000000"/>
                </a:solidFill>
              </a:rPr>
              <a:t>Have fun, this is why we play hockey </a:t>
            </a:r>
          </a:p>
        </p:txBody>
      </p:sp>
    </p:spTree>
    <p:extLst>
      <p:ext uri="{BB962C8B-B14F-4D97-AF65-F5344CB8AC3E}">
        <p14:creationId xmlns:p14="http://schemas.microsoft.com/office/powerpoint/2010/main" val="34030590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f9b3751-29cf-4dc6-aeb8-8c5392695401}" enabled="1" method="Privileged" siteId="{49dfc6a3-5fb7-49f4-adea-c54e725bb854}" contentBits="0" removed="0"/>
</clbl:labelList>
</file>

<file path=docProps/app.xml><?xml version="1.0" encoding="utf-8"?>
<Properties xmlns="http://schemas.openxmlformats.org/officeDocument/2006/extended-properties" xmlns:vt="http://schemas.openxmlformats.org/officeDocument/2006/docPropsVTypes">
  <Template>Office Theme</Template>
  <TotalTime>4612</TotalTime>
  <Words>1182</Words>
  <Application>Microsoft Macintosh PowerPoint</Application>
  <PresentationFormat>Custom</PresentationFormat>
  <Paragraphs>109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Calibri-Bold</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Goodridge (FAU)</dc:creator>
  <cp:lastModifiedBy>Caguin, Zander</cp:lastModifiedBy>
  <cp:revision>78</cp:revision>
  <cp:lastPrinted>2023-02-06T06:39:53Z</cp:lastPrinted>
  <dcterms:created xsi:type="dcterms:W3CDTF">2022-01-16T07:46:56Z</dcterms:created>
  <dcterms:modified xsi:type="dcterms:W3CDTF">2024-04-22T04:03:02Z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dac7489-8e74-4740-9640-de6a90bd2a80_Enabled">
    <vt:lpwstr>true</vt:lpwstr>
  </property>
  <property fmtid="{D5CDD505-2E9C-101B-9397-08002B2CF9AE}" pid="3" name="MSIP_Label_edac7489-8e74-4740-9640-de6a90bd2a80_SetDate">
    <vt:lpwstr>2024-02-08T01:11:37Z</vt:lpwstr>
  </property>
  <property fmtid="{D5CDD505-2E9C-101B-9397-08002B2CF9AE}" pid="4" name="MSIP_Label_edac7489-8e74-4740-9640-de6a90bd2a80_Method">
    <vt:lpwstr>Standard</vt:lpwstr>
  </property>
  <property fmtid="{D5CDD505-2E9C-101B-9397-08002B2CF9AE}" pid="5" name="MSIP_Label_edac7489-8e74-4740-9640-de6a90bd2a80_Name">
    <vt:lpwstr>edac7489-8e74-4740-9640-de6a90bd2a80</vt:lpwstr>
  </property>
  <property fmtid="{D5CDD505-2E9C-101B-9397-08002B2CF9AE}" pid="6" name="MSIP_Label_edac7489-8e74-4740-9640-de6a90bd2a80_SiteId">
    <vt:lpwstr>7f2c1900-9fd4-4b89-91d3-79a649996f0a</vt:lpwstr>
  </property>
  <property fmtid="{D5CDD505-2E9C-101B-9397-08002B2CF9AE}" pid="7" name="MSIP_Label_edac7489-8e74-4740-9640-de6a90bd2a80_ActionId">
    <vt:lpwstr>5781ab89-a4a1-4a5f-ba91-f4f759dd20df</vt:lpwstr>
  </property>
  <property fmtid="{D5CDD505-2E9C-101B-9397-08002B2CF9AE}" pid="8" name="MSIP_Label_edac7489-8e74-4740-9640-de6a90bd2a80_ContentBits">
    <vt:lpwstr>2</vt:lpwstr>
  </property>
</Properties>
</file>